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ukta Light" panose="020B0604020202020204" charset="0"/>
      <p:regular r:id="rId13"/>
    </p:embeddedFont>
    <p:embeddedFont>
      <p:font typeface="Prompt Medium" panose="00000600000000000000" pitchFamily="2" charset="-3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376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453759"/>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Essential Components for Next-Gen Robotics &amp; IoT</a:t>
            </a:r>
            <a:endParaRPr lang="en-US" sz="4300" dirty="0"/>
          </a:p>
        </p:txBody>
      </p:sp>
      <p:sp>
        <p:nvSpPr>
          <p:cNvPr id="4" name="Text 1"/>
          <p:cNvSpPr/>
          <p:nvPr/>
        </p:nvSpPr>
        <p:spPr>
          <a:xfrm>
            <a:off x="864037" y="4195643"/>
            <a:ext cx="7415927"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This presentation introduces the core components that form the backbone of innovative robotics and Internet of Things (IoT) projects. From powerful microcontrollers to precise sensors and robust actuators, each element plays a crucial role in bringing your ideas to life.</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2563" y="394811"/>
            <a:ext cx="8313539" cy="398859"/>
          </a:xfrm>
          <a:prstGeom prst="rect">
            <a:avLst/>
          </a:prstGeom>
          <a:noFill/>
          <a:ln/>
        </p:spPr>
        <p:txBody>
          <a:bodyPr wrap="none" lIns="0" tIns="0" rIns="0" bIns="0" rtlCol="0" anchor="t"/>
          <a:lstStyle/>
          <a:p>
            <a:pPr marL="0" indent="0" algn="l">
              <a:lnSpc>
                <a:spcPts val="3100"/>
              </a:lnSpc>
              <a:buNone/>
            </a:pPr>
            <a:r>
              <a:rPr lang="en-US" sz="2500" dirty="0">
                <a:solidFill>
                  <a:srgbClr val="C6BFEE"/>
                </a:solidFill>
                <a:latin typeface="Prompt Medium" pitchFamily="34" charset="0"/>
                <a:ea typeface="Prompt Medium" pitchFamily="34" charset="-122"/>
                <a:cs typeface="Prompt Medium" pitchFamily="34" charset="-120"/>
              </a:rPr>
              <a:t>Bringing It All Together: The Synergy of Components</a:t>
            </a:r>
            <a:endParaRPr lang="en-US" sz="2500" dirty="0"/>
          </a:p>
        </p:txBody>
      </p:sp>
      <p:pic>
        <p:nvPicPr>
          <p:cNvPr id="3" name="Image 0" descr="preencoded.png"/>
          <p:cNvPicPr>
            <a:picLocks noChangeAspect="1"/>
          </p:cNvPicPr>
          <p:nvPr/>
        </p:nvPicPr>
        <p:blipFill>
          <a:blip r:embed="rId3"/>
          <a:stretch>
            <a:fillRect/>
          </a:stretch>
        </p:blipFill>
        <p:spPr>
          <a:xfrm>
            <a:off x="2652355" y="1080849"/>
            <a:ext cx="9325570" cy="7402830"/>
          </a:xfrm>
          <a:prstGeom prst="rect">
            <a:avLst/>
          </a:prstGeom>
        </p:spPr>
      </p:pic>
      <p:sp>
        <p:nvSpPr>
          <p:cNvPr id="4" name="Text 1"/>
          <p:cNvSpPr/>
          <p:nvPr/>
        </p:nvSpPr>
        <p:spPr>
          <a:xfrm>
            <a:off x="6464920" y="4238113"/>
            <a:ext cx="1675882" cy="1021880"/>
          </a:xfrm>
          <a:prstGeom prst="rect">
            <a:avLst/>
          </a:prstGeom>
          <a:noFill/>
          <a:ln/>
        </p:spPr>
        <p:txBody>
          <a:bodyPr wrap="square" lIns="0" tIns="0" rIns="0" bIns="0" rtlCol="0" anchor="t"/>
          <a:lstStyle/>
          <a:p>
            <a:pPr marL="0" indent="0" algn="ctr">
              <a:lnSpc>
                <a:spcPts val="1500"/>
              </a:lnSpc>
              <a:buNone/>
            </a:pPr>
            <a:r>
              <a:rPr lang="en-US" sz="1200" dirty="0">
                <a:solidFill>
                  <a:srgbClr val="FFFFFF"/>
                </a:solidFill>
                <a:latin typeface="Prompt Medium" pitchFamily="34" charset="0"/>
                <a:ea typeface="Prompt Medium" pitchFamily="34" charset="-122"/>
                <a:cs typeface="Prompt Medium" pitchFamily="34" charset="-120"/>
              </a:rPr>
              <a:t>ESP32-WROOM-32 Hub</a:t>
            </a:r>
            <a:endParaRPr lang="en-US" sz="1200" dirty="0"/>
          </a:p>
        </p:txBody>
      </p:sp>
      <p:sp>
        <p:nvSpPr>
          <p:cNvPr id="5" name="Text 2"/>
          <p:cNvSpPr/>
          <p:nvPr/>
        </p:nvSpPr>
        <p:spPr>
          <a:xfrm>
            <a:off x="8113552" y="1812640"/>
            <a:ext cx="2493172" cy="340627"/>
          </a:xfrm>
          <a:prstGeom prst="rect">
            <a:avLst/>
          </a:prstGeom>
          <a:noFill/>
          <a:ln/>
        </p:spPr>
        <p:txBody>
          <a:bodyPr wrap="none" lIns="0" tIns="0" rIns="0" bIns="0" rtlCol="0" anchor="t"/>
          <a:lstStyle/>
          <a:p>
            <a:pPr marL="0" indent="0" algn="ctr">
              <a:lnSpc>
                <a:spcPts val="1500"/>
              </a:lnSpc>
              <a:buNone/>
            </a:pPr>
            <a:r>
              <a:rPr lang="en-US" sz="1200" dirty="0">
                <a:solidFill>
                  <a:srgbClr val="DAD8E9"/>
                </a:solidFill>
                <a:latin typeface="Prompt Medium" pitchFamily="34" charset="0"/>
                <a:ea typeface="Prompt Medium" pitchFamily="34" charset="-122"/>
                <a:cs typeface="Prompt Medium" pitchFamily="34" charset="-120"/>
              </a:rPr>
              <a:t>Pixy 2.1 (vision)</a:t>
            </a:r>
            <a:endParaRPr lang="en-US" sz="1200" dirty="0"/>
          </a:p>
        </p:txBody>
      </p:sp>
      <p:sp>
        <p:nvSpPr>
          <p:cNvPr id="6" name="Text 3"/>
          <p:cNvSpPr/>
          <p:nvPr/>
        </p:nvSpPr>
        <p:spPr>
          <a:xfrm>
            <a:off x="8113552" y="2262267"/>
            <a:ext cx="2493172" cy="613128"/>
          </a:xfrm>
          <a:prstGeom prst="rect">
            <a:avLst/>
          </a:prstGeom>
          <a:noFill/>
          <a:ln/>
        </p:spPr>
        <p:txBody>
          <a:bodyPr wrap="square" lIns="0" tIns="0" rIns="0" bIns="0" rtlCol="0" anchor="t"/>
          <a:lstStyle/>
          <a:p>
            <a:pPr marL="0" indent="0" algn="ctr">
              <a:lnSpc>
                <a:spcPts val="1350"/>
              </a:lnSpc>
              <a:buNone/>
            </a:pPr>
            <a:r>
              <a:rPr lang="en-US" sz="1050" dirty="0">
                <a:solidFill>
                  <a:srgbClr val="DAD8E9"/>
                </a:solidFill>
                <a:latin typeface="Mukta Light" pitchFamily="34" charset="0"/>
                <a:ea typeface="Mukta Light" pitchFamily="34" charset="-122"/>
                <a:cs typeface="Mukta Light" pitchFamily="34" charset="-120"/>
              </a:rPr>
              <a:t>Object detection and tracking</a:t>
            </a:r>
            <a:endParaRPr lang="en-US" sz="1050" dirty="0"/>
          </a:p>
        </p:txBody>
      </p:sp>
      <p:sp>
        <p:nvSpPr>
          <p:cNvPr id="7" name="Text 4"/>
          <p:cNvSpPr/>
          <p:nvPr/>
        </p:nvSpPr>
        <p:spPr>
          <a:xfrm>
            <a:off x="3957909" y="1965922"/>
            <a:ext cx="2493173" cy="340626"/>
          </a:xfrm>
          <a:prstGeom prst="rect">
            <a:avLst/>
          </a:prstGeom>
          <a:noFill/>
          <a:ln/>
        </p:spPr>
        <p:txBody>
          <a:bodyPr wrap="none" lIns="0" tIns="0" rIns="0" bIns="0" rtlCol="0" anchor="t"/>
          <a:lstStyle/>
          <a:p>
            <a:pPr marL="0" indent="0" algn="ctr">
              <a:lnSpc>
                <a:spcPts val="1500"/>
              </a:lnSpc>
              <a:buNone/>
            </a:pPr>
            <a:r>
              <a:rPr lang="en-US" sz="1200" dirty="0">
                <a:solidFill>
                  <a:srgbClr val="DAD8E9"/>
                </a:solidFill>
                <a:latin typeface="Prompt Medium" pitchFamily="34" charset="0"/>
                <a:ea typeface="Prompt Medium" pitchFamily="34" charset="-122"/>
                <a:cs typeface="Prompt Medium" pitchFamily="34" charset="-120"/>
              </a:rPr>
              <a:t>L298N (control)</a:t>
            </a:r>
            <a:endParaRPr lang="en-US" sz="1200" dirty="0"/>
          </a:p>
        </p:txBody>
      </p:sp>
      <p:sp>
        <p:nvSpPr>
          <p:cNvPr id="8" name="Text 5"/>
          <p:cNvSpPr/>
          <p:nvPr/>
        </p:nvSpPr>
        <p:spPr>
          <a:xfrm>
            <a:off x="3957909" y="2415549"/>
            <a:ext cx="2493173" cy="306564"/>
          </a:xfrm>
          <a:prstGeom prst="rect">
            <a:avLst/>
          </a:prstGeom>
          <a:noFill/>
          <a:ln/>
        </p:spPr>
        <p:txBody>
          <a:bodyPr wrap="none" lIns="0" tIns="0" rIns="0" bIns="0" rtlCol="0" anchor="t"/>
          <a:lstStyle/>
          <a:p>
            <a:pPr marL="0" indent="0" algn="ctr">
              <a:lnSpc>
                <a:spcPts val="1350"/>
              </a:lnSpc>
              <a:buNone/>
            </a:pPr>
            <a:r>
              <a:rPr lang="en-US" sz="1050" dirty="0">
                <a:solidFill>
                  <a:srgbClr val="DAD8E9"/>
                </a:solidFill>
                <a:latin typeface="Mukta Light" pitchFamily="34" charset="0"/>
                <a:ea typeface="Mukta Light" pitchFamily="34" charset="-122"/>
                <a:cs typeface="Mukta Light" pitchFamily="34" charset="-120"/>
              </a:rPr>
              <a:t>Motor driver interface</a:t>
            </a:r>
            <a:endParaRPr lang="en-US" sz="1050" dirty="0"/>
          </a:p>
        </p:txBody>
      </p:sp>
      <p:sp>
        <p:nvSpPr>
          <p:cNvPr id="9" name="Text 6"/>
          <p:cNvSpPr/>
          <p:nvPr/>
        </p:nvSpPr>
        <p:spPr>
          <a:xfrm>
            <a:off x="3957909" y="6659755"/>
            <a:ext cx="2493173" cy="681253"/>
          </a:xfrm>
          <a:prstGeom prst="rect">
            <a:avLst/>
          </a:prstGeom>
          <a:noFill/>
          <a:ln/>
        </p:spPr>
        <p:txBody>
          <a:bodyPr wrap="square" lIns="0" tIns="0" rIns="0" bIns="0" rtlCol="0" anchor="t"/>
          <a:lstStyle/>
          <a:p>
            <a:pPr marL="0" indent="0" algn="ctr">
              <a:lnSpc>
                <a:spcPts val="1500"/>
              </a:lnSpc>
              <a:buNone/>
            </a:pPr>
            <a:r>
              <a:rPr lang="en-US" sz="1200" dirty="0">
                <a:solidFill>
                  <a:srgbClr val="DAD8E9"/>
                </a:solidFill>
                <a:latin typeface="Prompt Medium" pitchFamily="34" charset="0"/>
                <a:ea typeface="Prompt Medium" pitchFamily="34" charset="-122"/>
                <a:cs typeface="Prompt Medium" pitchFamily="34" charset="-120"/>
              </a:rPr>
              <a:t>MPU6050 (sensing)</a:t>
            </a:r>
            <a:endParaRPr lang="en-US" sz="1200" dirty="0"/>
          </a:p>
        </p:txBody>
      </p:sp>
      <p:sp>
        <p:nvSpPr>
          <p:cNvPr id="10" name="Text 7"/>
          <p:cNvSpPr/>
          <p:nvPr/>
        </p:nvSpPr>
        <p:spPr>
          <a:xfrm>
            <a:off x="3957909" y="7450009"/>
            <a:ext cx="2493173" cy="306564"/>
          </a:xfrm>
          <a:prstGeom prst="rect">
            <a:avLst/>
          </a:prstGeom>
          <a:noFill/>
          <a:ln/>
        </p:spPr>
        <p:txBody>
          <a:bodyPr wrap="none" lIns="0" tIns="0" rIns="0" bIns="0" rtlCol="0" anchor="t"/>
          <a:lstStyle/>
          <a:p>
            <a:pPr marL="0" indent="0" algn="ctr">
              <a:lnSpc>
                <a:spcPts val="1350"/>
              </a:lnSpc>
              <a:buNone/>
            </a:pPr>
            <a:r>
              <a:rPr lang="en-US" sz="1050" dirty="0">
                <a:solidFill>
                  <a:srgbClr val="DAD8E9"/>
                </a:solidFill>
                <a:latin typeface="Mukta Light" pitchFamily="34" charset="0"/>
                <a:ea typeface="Mukta Light" pitchFamily="34" charset="-122"/>
                <a:cs typeface="Mukta Light" pitchFamily="34" charset="-120"/>
              </a:rPr>
              <a:t>IMU data: accel &amp; gyro</a:t>
            </a:r>
            <a:endParaRPr lang="en-US" sz="1050" dirty="0"/>
          </a:p>
        </p:txBody>
      </p:sp>
      <p:sp>
        <p:nvSpPr>
          <p:cNvPr id="11" name="Text 8"/>
          <p:cNvSpPr/>
          <p:nvPr/>
        </p:nvSpPr>
        <p:spPr>
          <a:xfrm>
            <a:off x="8113552" y="6506473"/>
            <a:ext cx="2493172" cy="681253"/>
          </a:xfrm>
          <a:prstGeom prst="rect">
            <a:avLst/>
          </a:prstGeom>
          <a:noFill/>
          <a:ln/>
        </p:spPr>
        <p:txBody>
          <a:bodyPr wrap="square" lIns="0" tIns="0" rIns="0" bIns="0" rtlCol="0" anchor="t"/>
          <a:lstStyle/>
          <a:p>
            <a:pPr marL="0" indent="0" algn="ctr">
              <a:lnSpc>
                <a:spcPts val="1500"/>
              </a:lnSpc>
              <a:buNone/>
            </a:pPr>
            <a:r>
              <a:rPr lang="en-US" sz="1200" dirty="0">
                <a:solidFill>
                  <a:srgbClr val="DAD8E9"/>
                </a:solidFill>
                <a:latin typeface="Prompt Medium" pitchFamily="34" charset="0"/>
                <a:ea typeface="Prompt Medium" pitchFamily="34" charset="-122"/>
                <a:cs typeface="Prompt Medium" pitchFamily="34" charset="-120"/>
              </a:rPr>
              <a:t>JGA52-370 Motor (power)</a:t>
            </a:r>
            <a:endParaRPr lang="en-US" sz="1200" dirty="0"/>
          </a:p>
        </p:txBody>
      </p:sp>
      <p:sp>
        <p:nvSpPr>
          <p:cNvPr id="12" name="Text 9"/>
          <p:cNvSpPr/>
          <p:nvPr/>
        </p:nvSpPr>
        <p:spPr>
          <a:xfrm>
            <a:off x="8113552" y="7296727"/>
            <a:ext cx="2493172" cy="613127"/>
          </a:xfrm>
          <a:prstGeom prst="rect">
            <a:avLst/>
          </a:prstGeom>
          <a:noFill/>
          <a:ln/>
        </p:spPr>
        <p:txBody>
          <a:bodyPr wrap="square" lIns="0" tIns="0" rIns="0" bIns="0" rtlCol="0" anchor="t"/>
          <a:lstStyle/>
          <a:p>
            <a:pPr marL="0" indent="0" algn="ctr">
              <a:lnSpc>
                <a:spcPts val="1350"/>
              </a:lnSpc>
              <a:buNone/>
            </a:pPr>
            <a:r>
              <a:rPr lang="en-US" sz="1050" dirty="0">
                <a:solidFill>
                  <a:srgbClr val="DAD8E9"/>
                </a:solidFill>
                <a:latin typeface="Mukta Light" pitchFamily="34" charset="0"/>
                <a:ea typeface="Mukta Light" pitchFamily="34" charset="-122"/>
                <a:cs typeface="Mukta Light" pitchFamily="34" charset="-120"/>
              </a:rPr>
              <a:t>Drive and propulsion torque</a:t>
            </a:r>
            <a:endParaRPr lang="en-US" sz="1050" dirty="0"/>
          </a:p>
        </p:txBody>
      </p:sp>
      <p:sp>
        <p:nvSpPr>
          <p:cNvPr id="13" name="Text 10"/>
          <p:cNvSpPr/>
          <p:nvPr/>
        </p:nvSpPr>
        <p:spPr>
          <a:xfrm>
            <a:off x="9012806" y="4193619"/>
            <a:ext cx="2547673" cy="681253"/>
          </a:xfrm>
          <a:prstGeom prst="rect">
            <a:avLst/>
          </a:prstGeom>
          <a:noFill/>
          <a:ln/>
        </p:spPr>
        <p:txBody>
          <a:bodyPr wrap="square" lIns="0" tIns="0" rIns="0" bIns="0" rtlCol="0" anchor="t"/>
          <a:lstStyle/>
          <a:p>
            <a:pPr marL="0" indent="0" algn="ctr">
              <a:lnSpc>
                <a:spcPts val="1500"/>
              </a:lnSpc>
              <a:buNone/>
            </a:pPr>
            <a:r>
              <a:rPr lang="en-US" sz="1200" dirty="0">
                <a:solidFill>
                  <a:srgbClr val="DAD8E9"/>
                </a:solidFill>
                <a:latin typeface="Prompt Medium" pitchFamily="34" charset="0"/>
                <a:ea typeface="Prompt Medium" pitchFamily="34" charset="-122"/>
                <a:cs typeface="Prompt Medium" pitchFamily="34" charset="-120"/>
              </a:rPr>
              <a:t>MG996R Servo (motion)</a:t>
            </a:r>
            <a:endParaRPr lang="en-US" sz="1200" dirty="0"/>
          </a:p>
        </p:txBody>
      </p:sp>
      <p:sp>
        <p:nvSpPr>
          <p:cNvPr id="14" name="Text 11"/>
          <p:cNvSpPr/>
          <p:nvPr/>
        </p:nvSpPr>
        <p:spPr>
          <a:xfrm>
            <a:off x="9012806" y="4983873"/>
            <a:ext cx="2547673" cy="306564"/>
          </a:xfrm>
          <a:prstGeom prst="rect">
            <a:avLst/>
          </a:prstGeom>
          <a:noFill/>
          <a:ln/>
        </p:spPr>
        <p:txBody>
          <a:bodyPr wrap="none" lIns="0" tIns="0" rIns="0" bIns="0" rtlCol="0" anchor="t"/>
          <a:lstStyle/>
          <a:p>
            <a:pPr marL="0" indent="0" algn="ctr">
              <a:lnSpc>
                <a:spcPts val="1350"/>
              </a:lnSpc>
              <a:buNone/>
            </a:pPr>
            <a:r>
              <a:rPr lang="en-US" sz="1050" dirty="0">
                <a:solidFill>
                  <a:srgbClr val="DAD8E9"/>
                </a:solidFill>
                <a:latin typeface="Mukta Light" pitchFamily="34" charset="0"/>
                <a:ea typeface="Mukta Light" pitchFamily="34" charset="-122"/>
                <a:cs typeface="Mukta Light" pitchFamily="34" charset="-120"/>
              </a:rPr>
              <a:t>Precise pan/tilt control</a:t>
            </a:r>
            <a:endParaRPr lang="en-US" sz="1050" dirty="0"/>
          </a:p>
        </p:txBody>
      </p:sp>
      <p:sp>
        <p:nvSpPr>
          <p:cNvPr id="15" name="Text 12"/>
          <p:cNvSpPr/>
          <p:nvPr/>
        </p:nvSpPr>
        <p:spPr>
          <a:xfrm>
            <a:off x="3045030" y="4207245"/>
            <a:ext cx="2547674" cy="681253"/>
          </a:xfrm>
          <a:prstGeom prst="rect">
            <a:avLst/>
          </a:prstGeom>
          <a:noFill/>
          <a:ln/>
        </p:spPr>
        <p:txBody>
          <a:bodyPr wrap="square" lIns="0" tIns="0" rIns="0" bIns="0" rtlCol="0" anchor="t"/>
          <a:lstStyle/>
          <a:p>
            <a:pPr marL="0" indent="0" algn="ctr">
              <a:lnSpc>
                <a:spcPts val="1500"/>
              </a:lnSpc>
              <a:buNone/>
            </a:pPr>
            <a:r>
              <a:rPr lang="en-US" sz="1200" dirty="0">
                <a:solidFill>
                  <a:srgbClr val="DAD8E9"/>
                </a:solidFill>
                <a:latin typeface="Prompt Medium" pitchFamily="34" charset="0"/>
                <a:ea typeface="Prompt Medium" pitchFamily="34" charset="-122"/>
                <a:cs typeface="Prompt Medium" pitchFamily="34" charset="-120"/>
              </a:rPr>
              <a:t>TOF Sensors (ranging)</a:t>
            </a:r>
            <a:endParaRPr lang="en-US" sz="1200" dirty="0"/>
          </a:p>
        </p:txBody>
      </p:sp>
      <p:sp>
        <p:nvSpPr>
          <p:cNvPr id="16" name="Text 13"/>
          <p:cNvSpPr/>
          <p:nvPr/>
        </p:nvSpPr>
        <p:spPr>
          <a:xfrm>
            <a:off x="3045030" y="4997498"/>
            <a:ext cx="2547674" cy="306564"/>
          </a:xfrm>
          <a:prstGeom prst="rect">
            <a:avLst/>
          </a:prstGeom>
          <a:noFill/>
          <a:ln/>
        </p:spPr>
        <p:txBody>
          <a:bodyPr wrap="none" lIns="0" tIns="0" rIns="0" bIns="0" rtlCol="0" anchor="t"/>
          <a:lstStyle/>
          <a:p>
            <a:pPr marL="0" indent="0" algn="ctr">
              <a:lnSpc>
                <a:spcPts val="1350"/>
              </a:lnSpc>
              <a:buNone/>
            </a:pPr>
            <a:r>
              <a:rPr lang="en-US" sz="1050" dirty="0">
                <a:solidFill>
                  <a:srgbClr val="DAD8E9"/>
                </a:solidFill>
                <a:latin typeface="Mukta Light" pitchFamily="34" charset="0"/>
                <a:ea typeface="Mukta Light" pitchFamily="34" charset="-122"/>
                <a:cs typeface="Mukta Light" pitchFamily="34" charset="-120"/>
              </a:rPr>
              <a:t>Distance measurements</a:t>
            </a:r>
            <a:endParaRPr lang="en-US" sz="1050" dirty="0"/>
          </a:p>
        </p:txBody>
      </p:sp>
      <p:sp>
        <p:nvSpPr>
          <p:cNvPr id="17" name="Text 14"/>
          <p:cNvSpPr/>
          <p:nvPr/>
        </p:nvSpPr>
        <p:spPr>
          <a:xfrm>
            <a:off x="502563" y="8645128"/>
            <a:ext cx="13625274" cy="229672"/>
          </a:xfrm>
          <a:prstGeom prst="rect">
            <a:avLst/>
          </a:prstGeom>
          <a:noFill/>
          <a:ln/>
        </p:spPr>
        <p:txBody>
          <a:bodyPr wrap="none" lIns="0" tIns="0" rIns="0" bIns="0" rtlCol="0" anchor="t"/>
          <a:lstStyle/>
          <a:p>
            <a:pPr marL="0" indent="0" algn="l">
              <a:lnSpc>
                <a:spcPts val="1800"/>
              </a:lnSpc>
              <a:buNone/>
            </a:pPr>
            <a:r>
              <a:rPr lang="en-US" sz="1100" dirty="0">
                <a:solidFill>
                  <a:srgbClr val="DAD8E9"/>
                </a:solidFill>
                <a:latin typeface="Mukta Light" pitchFamily="34" charset="0"/>
                <a:ea typeface="Mukta Light" pitchFamily="34" charset="-122"/>
                <a:cs typeface="Mukta Light" pitchFamily="34" charset="-120"/>
              </a:rPr>
              <a:t>Each component plays a vital and interconnected role in building smart, responsive systems. The </a:t>
            </a:r>
            <a:r>
              <a:rPr lang="en-US" sz="1100" dirty="0">
                <a:solidFill>
                  <a:srgbClr val="A95B95"/>
                </a:solidFill>
                <a:latin typeface="Mukta Light" pitchFamily="34" charset="0"/>
                <a:ea typeface="Mukta Light" pitchFamily="34" charset="-122"/>
                <a:cs typeface="Mukta Light" pitchFamily="34" charset="-120"/>
              </a:rPr>
              <a:t>ESP32-WROOM-32</a:t>
            </a:r>
            <a:r>
              <a:rPr lang="en-US" sz="1100" dirty="0">
                <a:solidFill>
                  <a:srgbClr val="DAD8E9"/>
                </a:solidFill>
                <a:latin typeface="Mukta Light" pitchFamily="34" charset="0"/>
                <a:ea typeface="Mukta Light" pitchFamily="34" charset="-122"/>
                <a:cs typeface="Mukta Light" pitchFamily="34" charset="-120"/>
              </a:rPr>
              <a:t> acts as the central brain, seamlessly integrating inputs from sensors, controlling motors, and managing displays.</a:t>
            </a:r>
            <a:endParaRPr lang="en-US" sz="1100" dirty="0"/>
          </a:p>
        </p:txBody>
      </p:sp>
      <p:sp>
        <p:nvSpPr>
          <p:cNvPr id="18" name="Text 15"/>
          <p:cNvSpPr/>
          <p:nvPr/>
        </p:nvSpPr>
        <p:spPr>
          <a:xfrm>
            <a:off x="502563" y="9036248"/>
            <a:ext cx="13625274" cy="459343"/>
          </a:xfrm>
          <a:prstGeom prst="rect">
            <a:avLst/>
          </a:prstGeom>
          <a:noFill/>
          <a:ln/>
        </p:spPr>
        <p:txBody>
          <a:bodyPr wrap="square" lIns="0" tIns="0" rIns="0" bIns="0" rtlCol="0" anchor="t"/>
          <a:lstStyle/>
          <a:p>
            <a:pPr marL="0" indent="0" algn="l">
              <a:lnSpc>
                <a:spcPts val="1800"/>
              </a:lnSpc>
              <a:buNone/>
            </a:pPr>
            <a:r>
              <a:rPr lang="en-US" sz="1100" dirty="0">
                <a:solidFill>
                  <a:srgbClr val="DAD8E9"/>
                </a:solidFill>
                <a:latin typeface="Mukta Light" pitchFamily="34" charset="0"/>
                <a:ea typeface="Mukta Light" pitchFamily="34" charset="-122"/>
                <a:cs typeface="Mukta Light" pitchFamily="34" charset="-120"/>
              </a:rPr>
              <a:t>By combining advanced vision, precise motion control, accurate sensing, and intuitive user interfaces, we can enable advanced robotics and sophisticated IoT projects. These powerful building blocks empower you to innovate and create the next generation of intelligent machines!</a:t>
            </a:r>
            <a:endParaRPr lang="en-US" sz="1100" dirty="0"/>
          </a:p>
        </p:txBody>
      </p:sp>
      <p:pic>
        <p:nvPicPr>
          <p:cNvPr id="20" name="Picture 19">
            <a:extLst>
              <a:ext uri="{FF2B5EF4-FFF2-40B4-BE49-F238E27FC236}">
                <a16:creationId xmlns:a16="http://schemas.microsoft.com/office/drawing/2014/main" id="{C13BF3BD-F672-A10D-A0A5-0CE5719CB022}"/>
              </a:ext>
            </a:extLst>
          </p:cNvPr>
          <p:cNvPicPr>
            <a:picLocks noChangeAspect="1"/>
          </p:cNvPicPr>
          <p:nvPr/>
        </p:nvPicPr>
        <p:blipFill>
          <a:blip r:embed="rId4"/>
          <a:stretch>
            <a:fillRect/>
          </a:stretch>
        </p:blipFill>
        <p:spPr>
          <a:xfrm>
            <a:off x="12768349" y="7756573"/>
            <a:ext cx="1862051" cy="467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56178" y="674013"/>
            <a:ext cx="10500360" cy="679490"/>
          </a:xfrm>
          <a:prstGeom prst="rect">
            <a:avLst/>
          </a:prstGeom>
          <a:noFill/>
          <a:ln/>
        </p:spPr>
        <p:txBody>
          <a:bodyPr wrap="none" lIns="0" tIns="0" rIns="0" bIns="0" rtlCol="0" anchor="t"/>
          <a:lstStyle/>
          <a:p>
            <a:pPr marL="0" indent="0" algn="l">
              <a:lnSpc>
                <a:spcPts val="5350"/>
              </a:lnSpc>
              <a:buNone/>
            </a:pPr>
            <a:r>
              <a:rPr lang="en-US" sz="4250" dirty="0">
                <a:solidFill>
                  <a:srgbClr val="C6BFEE"/>
                </a:solidFill>
                <a:latin typeface="Prompt Medium" pitchFamily="34" charset="0"/>
                <a:ea typeface="Prompt Medium" pitchFamily="34" charset="-122"/>
                <a:cs typeface="Prompt Medium" pitchFamily="34" charset="-120"/>
              </a:rPr>
              <a:t>ESP32-WROOM-32: The IoT Powerhouse</a:t>
            </a:r>
            <a:endParaRPr lang="en-US" sz="4250" dirty="0"/>
          </a:p>
        </p:txBody>
      </p:sp>
      <p:sp>
        <p:nvSpPr>
          <p:cNvPr id="3" name="Text 1"/>
          <p:cNvSpPr/>
          <p:nvPr/>
        </p:nvSpPr>
        <p:spPr>
          <a:xfrm>
            <a:off x="856178" y="1940481"/>
            <a:ext cx="7512129" cy="1174433"/>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Light" pitchFamily="34" charset="0"/>
                <a:ea typeface="Mukta Light" pitchFamily="34" charset="-122"/>
                <a:cs typeface="Mukta Light" pitchFamily="34" charset="-120"/>
              </a:rPr>
              <a:t>The </a:t>
            </a:r>
            <a:r>
              <a:rPr lang="en-US" sz="1900" dirty="0">
                <a:solidFill>
                  <a:srgbClr val="A95B95"/>
                </a:solidFill>
                <a:latin typeface="Mukta Light" pitchFamily="34" charset="0"/>
                <a:ea typeface="Mukta Light" pitchFamily="34" charset="-122"/>
                <a:cs typeface="Mukta Light" pitchFamily="34" charset="-120"/>
              </a:rPr>
              <a:t>ESP32-WROOM-32</a:t>
            </a:r>
            <a:r>
              <a:rPr lang="en-US" sz="1900" dirty="0">
                <a:solidFill>
                  <a:srgbClr val="DAD8E9"/>
                </a:solidFill>
                <a:latin typeface="Mukta Light" pitchFamily="34" charset="0"/>
                <a:ea typeface="Mukta Light" pitchFamily="34" charset="-122"/>
                <a:cs typeface="Mukta Light" pitchFamily="34" charset="-120"/>
              </a:rPr>
              <a:t> is a highly integrated, powerful microcontroller renowned for its dual-core processing capabilities and extensive connectivity options. It's the brain of countless smart devices.</a:t>
            </a:r>
            <a:endParaRPr lang="en-US" sz="1900" dirty="0"/>
          </a:p>
        </p:txBody>
      </p:sp>
      <p:sp>
        <p:nvSpPr>
          <p:cNvPr id="4" name="Text 2"/>
          <p:cNvSpPr/>
          <p:nvPr/>
        </p:nvSpPr>
        <p:spPr>
          <a:xfrm>
            <a:off x="856178" y="3335060"/>
            <a:ext cx="7512129" cy="391478"/>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DAD8E9"/>
                </a:solidFill>
                <a:latin typeface="Mukta Light" pitchFamily="34" charset="0"/>
                <a:ea typeface="Mukta Light" pitchFamily="34" charset="-122"/>
                <a:cs typeface="Mukta Light" pitchFamily="34" charset="-120"/>
              </a:rPr>
              <a:t>Dual-core 32-bit Xtensa LX6 CPU, up to 240 MHz clock speed</a:t>
            </a:r>
            <a:endParaRPr lang="en-US" sz="1900" dirty="0"/>
          </a:p>
        </p:txBody>
      </p:sp>
      <p:sp>
        <p:nvSpPr>
          <p:cNvPr id="5" name="Text 3"/>
          <p:cNvSpPr/>
          <p:nvPr/>
        </p:nvSpPr>
        <p:spPr>
          <a:xfrm>
            <a:off x="856178" y="3812143"/>
            <a:ext cx="7512129" cy="782955"/>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DAD8E9"/>
                </a:solidFill>
                <a:latin typeface="Mukta Light" pitchFamily="34" charset="0"/>
                <a:ea typeface="Mukta Light" pitchFamily="34" charset="-122"/>
                <a:cs typeface="Mukta Light" pitchFamily="34" charset="-120"/>
              </a:rPr>
              <a:t>Integrated Wi-Fi (802.11 b/g/n) and Bluetooth (classic &amp; BLE) for seamless communication</a:t>
            </a:r>
            <a:endParaRPr lang="en-US" sz="1900" dirty="0"/>
          </a:p>
        </p:txBody>
      </p:sp>
      <p:sp>
        <p:nvSpPr>
          <p:cNvPr id="6" name="Text 4"/>
          <p:cNvSpPr/>
          <p:nvPr/>
        </p:nvSpPr>
        <p:spPr>
          <a:xfrm>
            <a:off x="856178" y="4680704"/>
            <a:ext cx="7512129" cy="782955"/>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DAD8E9"/>
                </a:solidFill>
                <a:latin typeface="Mukta Light" pitchFamily="34" charset="0"/>
                <a:ea typeface="Mukta Light" pitchFamily="34" charset="-122"/>
                <a:cs typeface="Mukta Light" pitchFamily="34" charset="-120"/>
              </a:rPr>
              <a:t>520 KB RAM, supporting up to 16 MB external flash for robust applications</a:t>
            </a:r>
            <a:endParaRPr lang="en-US" sz="1900" dirty="0"/>
          </a:p>
        </p:txBody>
      </p:sp>
      <p:sp>
        <p:nvSpPr>
          <p:cNvPr id="7" name="Text 5"/>
          <p:cNvSpPr/>
          <p:nvPr/>
        </p:nvSpPr>
        <p:spPr>
          <a:xfrm>
            <a:off x="856178" y="5549265"/>
            <a:ext cx="7512129" cy="782955"/>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DAD8E9"/>
                </a:solidFill>
                <a:latin typeface="Mukta Light" pitchFamily="34" charset="0"/>
                <a:ea typeface="Mukta Light" pitchFamily="34" charset="-122"/>
                <a:cs typeface="Mukta Light" pitchFamily="34" charset="-120"/>
              </a:rPr>
              <a:t>22 GPIO pins with rich interfaces: SPI, I2C, UART, ADC, DAC, offering vast expansion possibilities</a:t>
            </a:r>
            <a:endParaRPr lang="en-US" sz="1900" dirty="0"/>
          </a:p>
        </p:txBody>
      </p:sp>
      <p:sp>
        <p:nvSpPr>
          <p:cNvPr id="8" name="Text 6"/>
          <p:cNvSpPr/>
          <p:nvPr/>
        </p:nvSpPr>
        <p:spPr>
          <a:xfrm>
            <a:off x="856178" y="6552367"/>
            <a:ext cx="7512129" cy="782955"/>
          </a:xfrm>
          <a:prstGeom prst="rect">
            <a:avLst/>
          </a:prstGeom>
          <a:noFill/>
          <a:ln/>
        </p:spPr>
        <p:txBody>
          <a:bodyPr wrap="square" lIns="0" tIns="0" rIns="0" bIns="0" rtlCol="0" anchor="t"/>
          <a:lstStyle/>
          <a:p>
            <a:pPr marL="0" indent="0" algn="l">
              <a:lnSpc>
                <a:spcPts val="3050"/>
              </a:lnSpc>
              <a:buNone/>
            </a:pPr>
            <a:r>
              <a:rPr lang="en-US" sz="1900" dirty="0">
                <a:solidFill>
                  <a:srgbClr val="DAD8E9"/>
                </a:solidFill>
                <a:latin typeface="Mukta Light" pitchFamily="34" charset="0"/>
                <a:ea typeface="Mukta Light" pitchFamily="34" charset="-122"/>
                <a:cs typeface="Mukta Light" pitchFamily="34" charset="-120"/>
              </a:rPr>
              <a:t>It's ideal for smart devices, embedded systems, and complex IoT applications requiring both processing power and network capabilities.</a:t>
            </a:r>
            <a:endParaRPr lang="en-US" sz="1900" dirty="0"/>
          </a:p>
        </p:txBody>
      </p:sp>
      <p:pic>
        <p:nvPicPr>
          <p:cNvPr id="9" name="Image 0" descr="preencoded.png"/>
          <p:cNvPicPr>
            <a:picLocks noChangeAspect="1"/>
          </p:cNvPicPr>
          <p:nvPr/>
        </p:nvPicPr>
        <p:blipFill>
          <a:blip r:embed="rId3"/>
          <a:stretch>
            <a:fillRect/>
          </a:stretch>
        </p:blipFill>
        <p:spPr>
          <a:xfrm>
            <a:off x="8972669" y="1995488"/>
            <a:ext cx="4809173" cy="4809173"/>
          </a:xfrm>
          <a:prstGeom prst="rect">
            <a:avLst/>
          </a:prstGeom>
        </p:spPr>
      </p:pic>
      <p:pic>
        <p:nvPicPr>
          <p:cNvPr id="10" name="Picture 9">
            <a:extLst>
              <a:ext uri="{FF2B5EF4-FFF2-40B4-BE49-F238E27FC236}">
                <a16:creationId xmlns:a16="http://schemas.microsoft.com/office/drawing/2014/main" id="{372C623D-621A-6701-1030-228490973C9E}"/>
              </a:ext>
            </a:extLst>
          </p:cNvPr>
          <p:cNvPicPr>
            <a:picLocks noChangeAspect="1"/>
          </p:cNvPicPr>
          <p:nvPr/>
        </p:nvPicPr>
        <p:blipFill>
          <a:blip r:embed="rId4"/>
          <a:stretch>
            <a:fillRect/>
          </a:stretch>
        </p:blipFill>
        <p:spPr>
          <a:xfrm>
            <a:off x="12768349" y="7756573"/>
            <a:ext cx="1862051" cy="467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17840" y="642580"/>
            <a:ext cx="11884223" cy="649129"/>
          </a:xfrm>
          <a:prstGeom prst="rect">
            <a:avLst/>
          </a:prstGeom>
          <a:noFill/>
          <a:ln/>
        </p:spPr>
        <p:txBody>
          <a:bodyPr wrap="none" lIns="0" tIns="0" rIns="0" bIns="0" rtlCol="0" anchor="t"/>
          <a:lstStyle/>
          <a:p>
            <a:pPr marL="0" indent="0" algn="l">
              <a:lnSpc>
                <a:spcPts val="5100"/>
              </a:lnSpc>
              <a:buNone/>
            </a:pPr>
            <a:r>
              <a:rPr lang="en-US" sz="4050" dirty="0">
                <a:solidFill>
                  <a:srgbClr val="C6BFEE"/>
                </a:solidFill>
                <a:latin typeface="Prompt Medium" pitchFamily="34" charset="0"/>
                <a:ea typeface="Prompt Medium" pitchFamily="34" charset="-122"/>
                <a:cs typeface="Prompt Medium" pitchFamily="34" charset="-120"/>
              </a:rPr>
              <a:t>Pixy 2.1 (CMUcam5): Vision Sensor for Robotics</a:t>
            </a:r>
            <a:endParaRPr lang="en-US" sz="4050" dirty="0"/>
          </a:p>
        </p:txBody>
      </p:sp>
      <p:pic>
        <p:nvPicPr>
          <p:cNvPr id="3" name="Image 0" descr="preencoded.png"/>
          <p:cNvPicPr>
            <a:picLocks noChangeAspect="1"/>
          </p:cNvPicPr>
          <p:nvPr/>
        </p:nvPicPr>
        <p:blipFill>
          <a:blip r:embed="rId3"/>
          <a:stretch>
            <a:fillRect/>
          </a:stretch>
        </p:blipFill>
        <p:spPr>
          <a:xfrm>
            <a:off x="817840" y="1905119"/>
            <a:ext cx="5534025" cy="5534025"/>
          </a:xfrm>
          <a:prstGeom prst="rect">
            <a:avLst/>
          </a:prstGeom>
        </p:spPr>
      </p:pic>
      <p:sp>
        <p:nvSpPr>
          <p:cNvPr id="4" name="Text 1"/>
          <p:cNvSpPr/>
          <p:nvPr/>
        </p:nvSpPr>
        <p:spPr>
          <a:xfrm>
            <a:off x="6929557" y="1852493"/>
            <a:ext cx="6890504" cy="1121569"/>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The </a:t>
            </a:r>
            <a:r>
              <a:rPr lang="en-US" sz="1800" dirty="0">
                <a:solidFill>
                  <a:srgbClr val="A95B95"/>
                </a:solidFill>
                <a:latin typeface="Mukta Light" pitchFamily="34" charset="0"/>
                <a:ea typeface="Mukta Light" pitchFamily="34" charset="-122"/>
                <a:cs typeface="Mukta Light" pitchFamily="34" charset="-120"/>
              </a:rPr>
              <a:t>Pixy 2.1 (CMUcam5)</a:t>
            </a:r>
            <a:r>
              <a:rPr lang="en-US" sz="1800" dirty="0">
                <a:solidFill>
                  <a:srgbClr val="DAD8E9"/>
                </a:solidFill>
                <a:latin typeface="Mukta Light" pitchFamily="34" charset="0"/>
                <a:ea typeface="Mukta Light" pitchFamily="34" charset="-122"/>
                <a:cs typeface="Mukta Light" pitchFamily="34" charset="-120"/>
              </a:rPr>
              <a:t> is a compact, intelligent vision sensor designed to bring visual perception to robotics projects without overwhelming the main microcontroller.</a:t>
            </a:r>
            <a:endParaRPr lang="en-US" sz="1800" dirty="0"/>
          </a:p>
        </p:txBody>
      </p:sp>
      <p:sp>
        <p:nvSpPr>
          <p:cNvPr id="5" name="Text 2"/>
          <p:cNvSpPr/>
          <p:nvPr/>
        </p:nvSpPr>
        <p:spPr>
          <a:xfrm>
            <a:off x="6929557" y="3184327"/>
            <a:ext cx="6890504" cy="747713"/>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DAD8E9"/>
                </a:solidFill>
                <a:latin typeface="Mukta Light" pitchFamily="34" charset="0"/>
                <a:ea typeface="Mukta Light" pitchFamily="34" charset="-122"/>
                <a:cs typeface="Mukta Light" pitchFamily="34" charset="-120"/>
              </a:rPr>
              <a:t>Fast object recognition and tracking with onboard processing, freeing up your main CPU</a:t>
            </a:r>
            <a:endParaRPr lang="en-US" sz="1800" dirty="0"/>
          </a:p>
        </p:txBody>
      </p:sp>
      <p:sp>
        <p:nvSpPr>
          <p:cNvPr id="6" name="Text 3"/>
          <p:cNvSpPr/>
          <p:nvPr/>
        </p:nvSpPr>
        <p:spPr>
          <a:xfrm>
            <a:off x="6929557" y="4013716"/>
            <a:ext cx="6890504" cy="747713"/>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DAD8E9"/>
                </a:solidFill>
                <a:latin typeface="Mukta Light" pitchFamily="34" charset="0"/>
                <a:ea typeface="Mukta Light" pitchFamily="34" charset="-122"/>
                <a:cs typeface="Mukta Light" pitchFamily="34" charset="-120"/>
              </a:rPr>
              <a:t>Supports color-based object detection, making it easy to identify specific items</a:t>
            </a:r>
            <a:endParaRPr lang="en-US" sz="1800" dirty="0"/>
          </a:p>
        </p:txBody>
      </p:sp>
      <p:sp>
        <p:nvSpPr>
          <p:cNvPr id="7" name="Text 4"/>
          <p:cNvSpPr/>
          <p:nvPr/>
        </p:nvSpPr>
        <p:spPr>
          <a:xfrm>
            <a:off x="6929557" y="4843105"/>
            <a:ext cx="6890504" cy="747713"/>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DAD8E9"/>
                </a:solidFill>
                <a:latin typeface="Mukta Light" pitchFamily="34" charset="0"/>
                <a:ea typeface="Mukta Light" pitchFamily="34" charset="-122"/>
                <a:cs typeface="Mukta Light" pitchFamily="34" charset="-120"/>
              </a:rPr>
              <a:t>Multiple interface options: SPI, I2C, UART, or USB for flexible integration into any system</a:t>
            </a:r>
            <a:endParaRPr lang="en-US" sz="1800" dirty="0"/>
          </a:p>
        </p:txBody>
      </p:sp>
      <p:sp>
        <p:nvSpPr>
          <p:cNvPr id="8" name="Text 5"/>
          <p:cNvSpPr/>
          <p:nvPr/>
        </p:nvSpPr>
        <p:spPr>
          <a:xfrm>
            <a:off x="6929557" y="5672495"/>
            <a:ext cx="6890504" cy="747713"/>
          </a:xfrm>
          <a:prstGeom prst="rect">
            <a:avLst/>
          </a:prstGeom>
          <a:noFill/>
          <a:ln/>
        </p:spPr>
        <p:txBody>
          <a:bodyPr wrap="square" lIns="0" tIns="0" rIns="0" bIns="0" rtlCol="0" anchor="t"/>
          <a:lstStyle/>
          <a:p>
            <a:pPr marL="342900" indent="-342900" algn="l">
              <a:lnSpc>
                <a:spcPts val="2900"/>
              </a:lnSpc>
              <a:buSzPct val="100000"/>
              <a:buChar char="•"/>
            </a:pPr>
            <a:r>
              <a:rPr lang="en-US" sz="1800" dirty="0">
                <a:solidFill>
                  <a:srgbClr val="DAD8E9"/>
                </a:solidFill>
                <a:latin typeface="Mukta Light" pitchFamily="34" charset="0"/>
                <a:ea typeface="Mukta Light" pitchFamily="34" charset="-122"/>
                <a:cs typeface="Mukta Light" pitchFamily="34" charset="-120"/>
              </a:rPr>
              <a:t>Enables real-time vision tasks, such as line following or object sorting, with minimal latency</a:t>
            </a:r>
            <a:endParaRPr lang="en-US" sz="1800" dirty="0"/>
          </a:p>
        </p:txBody>
      </p:sp>
      <p:sp>
        <p:nvSpPr>
          <p:cNvPr id="9" name="Text 6"/>
          <p:cNvSpPr/>
          <p:nvPr/>
        </p:nvSpPr>
        <p:spPr>
          <a:xfrm>
            <a:off x="6929557" y="6630472"/>
            <a:ext cx="6890504" cy="747713"/>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It's an invaluable tool for robots needing to interact with their environment visually.</a:t>
            </a:r>
            <a:endParaRPr lang="en-US" sz="1800" dirty="0"/>
          </a:p>
        </p:txBody>
      </p:sp>
      <p:pic>
        <p:nvPicPr>
          <p:cNvPr id="10" name="Picture 9">
            <a:extLst>
              <a:ext uri="{FF2B5EF4-FFF2-40B4-BE49-F238E27FC236}">
                <a16:creationId xmlns:a16="http://schemas.microsoft.com/office/drawing/2014/main" id="{16EF8B93-CE5F-307D-3962-41F88C5D53E7}"/>
              </a:ext>
            </a:extLst>
          </p:cNvPr>
          <p:cNvPicPr>
            <a:picLocks noChangeAspect="1"/>
          </p:cNvPicPr>
          <p:nvPr/>
        </p:nvPicPr>
        <p:blipFill>
          <a:blip r:embed="rId4"/>
          <a:stretch>
            <a:fillRect/>
          </a:stretch>
        </p:blipFill>
        <p:spPr>
          <a:xfrm>
            <a:off x="12768349" y="7756573"/>
            <a:ext cx="1862051" cy="4675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9621" y="612577"/>
            <a:ext cx="10654665" cy="618768"/>
          </a:xfrm>
          <a:prstGeom prst="rect">
            <a:avLst/>
          </a:prstGeom>
          <a:noFill/>
          <a:ln/>
        </p:spPr>
        <p:txBody>
          <a:bodyPr wrap="none" lIns="0" tIns="0" rIns="0" bIns="0" rtlCol="0" anchor="t"/>
          <a:lstStyle/>
          <a:p>
            <a:pPr marL="0" indent="0" algn="l">
              <a:lnSpc>
                <a:spcPts val="4850"/>
              </a:lnSpc>
              <a:buNone/>
            </a:pPr>
            <a:r>
              <a:rPr lang="en-US" sz="3850" dirty="0">
                <a:solidFill>
                  <a:srgbClr val="C6BFEE"/>
                </a:solidFill>
                <a:latin typeface="Prompt Medium" pitchFamily="34" charset="0"/>
                <a:ea typeface="Prompt Medium" pitchFamily="34" charset="-122"/>
                <a:cs typeface="Prompt Medium" pitchFamily="34" charset="-120"/>
              </a:rPr>
              <a:t>MG996R Servo Motor: High Torque Actuator</a:t>
            </a:r>
            <a:endParaRPr lang="en-US" sz="3850" dirty="0"/>
          </a:p>
        </p:txBody>
      </p:sp>
      <p:pic>
        <p:nvPicPr>
          <p:cNvPr id="3" name="Image 0" descr="preencoded.png"/>
          <p:cNvPicPr>
            <a:picLocks noChangeAspect="1"/>
          </p:cNvPicPr>
          <p:nvPr/>
        </p:nvPicPr>
        <p:blipFill>
          <a:blip r:embed="rId3"/>
          <a:stretch>
            <a:fillRect/>
          </a:stretch>
        </p:blipFill>
        <p:spPr>
          <a:xfrm>
            <a:off x="779621" y="1815941"/>
            <a:ext cx="6263878" cy="6263878"/>
          </a:xfrm>
          <a:prstGeom prst="rect">
            <a:avLst/>
          </a:prstGeom>
        </p:spPr>
      </p:pic>
      <p:sp>
        <p:nvSpPr>
          <p:cNvPr id="4" name="Text 1"/>
          <p:cNvSpPr/>
          <p:nvPr/>
        </p:nvSpPr>
        <p:spPr>
          <a:xfrm>
            <a:off x="7594521" y="1765816"/>
            <a:ext cx="6263878" cy="712708"/>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The </a:t>
            </a:r>
            <a:r>
              <a:rPr lang="en-US" sz="1750" dirty="0">
                <a:solidFill>
                  <a:srgbClr val="A95B95"/>
                </a:solidFill>
                <a:latin typeface="Mukta Light" pitchFamily="34" charset="0"/>
                <a:ea typeface="Mukta Light" pitchFamily="34" charset="-122"/>
                <a:cs typeface="Mukta Light" pitchFamily="34" charset="-120"/>
              </a:rPr>
              <a:t>MG996R Servo Motor</a:t>
            </a:r>
            <a:r>
              <a:rPr lang="en-US" sz="1750" dirty="0">
                <a:solidFill>
                  <a:srgbClr val="DAD8E9"/>
                </a:solidFill>
                <a:latin typeface="Mukta Light" pitchFamily="34" charset="0"/>
                <a:ea typeface="Mukta Light" pitchFamily="34" charset="-122"/>
                <a:cs typeface="Mukta Light" pitchFamily="34" charset="-120"/>
              </a:rPr>
              <a:t> is a popular choice for roboticists due to its impressive torque and durability, crucial for precise movements.</a:t>
            </a:r>
            <a:endParaRPr lang="en-US" sz="1750" dirty="0"/>
          </a:p>
        </p:txBody>
      </p:sp>
      <p:sp>
        <p:nvSpPr>
          <p:cNvPr id="5" name="Text 2"/>
          <p:cNvSpPr/>
          <p:nvPr/>
        </p:nvSpPr>
        <p:spPr>
          <a:xfrm>
            <a:off x="7594521" y="2678906"/>
            <a:ext cx="6263878" cy="712708"/>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Metal gear design ensures longevity and precise positioning, even under load</a:t>
            </a:r>
            <a:endParaRPr lang="en-US" sz="1750" dirty="0"/>
          </a:p>
        </p:txBody>
      </p:sp>
      <p:sp>
        <p:nvSpPr>
          <p:cNvPr id="6" name="Text 3"/>
          <p:cNvSpPr/>
          <p:nvPr/>
        </p:nvSpPr>
        <p:spPr>
          <a:xfrm>
            <a:off x="7594521" y="3469481"/>
            <a:ext cx="6263878" cy="712708"/>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High torque output: up to 9.4 kg·cm at 6V, making it suitable for driving robotic joints and mechanisms</a:t>
            </a:r>
            <a:endParaRPr lang="en-US" sz="1750" dirty="0"/>
          </a:p>
        </p:txBody>
      </p:sp>
      <p:sp>
        <p:nvSpPr>
          <p:cNvPr id="7" name="Text 4"/>
          <p:cNvSpPr/>
          <p:nvPr/>
        </p:nvSpPr>
        <p:spPr>
          <a:xfrm>
            <a:off x="7594521" y="4260056"/>
            <a:ext cx="6263878" cy="712708"/>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Operating speed of approximately 0.17 sec/60° at 6V, offering a good balance of speed and power</a:t>
            </a:r>
            <a:endParaRPr lang="en-US" sz="1750" dirty="0"/>
          </a:p>
        </p:txBody>
      </p:sp>
      <p:sp>
        <p:nvSpPr>
          <p:cNvPr id="8" name="Text 5"/>
          <p:cNvSpPr/>
          <p:nvPr/>
        </p:nvSpPr>
        <p:spPr>
          <a:xfrm>
            <a:off x="7594521" y="5050631"/>
            <a:ext cx="6263878" cy="712708"/>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Widely used in both hobbyist and professional servo applications, from RC cars to articulated robot arms</a:t>
            </a:r>
            <a:endParaRPr lang="en-US" sz="1750" dirty="0"/>
          </a:p>
        </p:txBody>
      </p:sp>
      <p:pic>
        <p:nvPicPr>
          <p:cNvPr id="9" name="Picture 8">
            <a:extLst>
              <a:ext uri="{FF2B5EF4-FFF2-40B4-BE49-F238E27FC236}">
                <a16:creationId xmlns:a16="http://schemas.microsoft.com/office/drawing/2014/main" id="{17659F12-1E49-D279-D724-05BBD6570328}"/>
              </a:ext>
            </a:extLst>
          </p:cNvPr>
          <p:cNvPicPr>
            <a:picLocks noChangeAspect="1"/>
          </p:cNvPicPr>
          <p:nvPr/>
        </p:nvPicPr>
        <p:blipFill>
          <a:blip r:embed="rId4"/>
          <a:stretch>
            <a:fillRect/>
          </a:stretch>
        </p:blipFill>
        <p:spPr>
          <a:xfrm>
            <a:off x="12768349" y="7756573"/>
            <a:ext cx="1862051" cy="4675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8768"/>
          </a:xfrm>
          <a:prstGeom prst="rect">
            <a:avLst/>
          </a:prstGeom>
        </p:spPr>
      </p:pic>
      <p:sp>
        <p:nvSpPr>
          <p:cNvPr id="3" name="Text 0"/>
          <p:cNvSpPr/>
          <p:nvPr/>
        </p:nvSpPr>
        <p:spPr>
          <a:xfrm>
            <a:off x="6122789" y="499943"/>
            <a:ext cx="7871222" cy="1010126"/>
          </a:xfrm>
          <a:prstGeom prst="rect">
            <a:avLst/>
          </a:prstGeom>
          <a:noFill/>
          <a:ln/>
        </p:spPr>
        <p:txBody>
          <a:bodyPr wrap="square" lIns="0" tIns="0" rIns="0" bIns="0" rtlCol="0" anchor="t"/>
          <a:lstStyle/>
          <a:p>
            <a:pPr marL="0" indent="0" algn="l">
              <a:lnSpc>
                <a:spcPts val="3950"/>
              </a:lnSpc>
              <a:buNone/>
            </a:pPr>
            <a:r>
              <a:rPr lang="en-US" sz="3150" dirty="0">
                <a:solidFill>
                  <a:srgbClr val="C6BFEE"/>
                </a:solidFill>
                <a:latin typeface="Prompt Medium" pitchFamily="34" charset="0"/>
                <a:ea typeface="Prompt Medium" pitchFamily="34" charset="-122"/>
                <a:cs typeface="Prompt Medium" pitchFamily="34" charset="-120"/>
              </a:rPr>
              <a:t>JGA52-370 12V DC Motor: Reliable Power for Movement</a:t>
            </a:r>
            <a:endParaRPr lang="en-US" sz="3150" dirty="0"/>
          </a:p>
        </p:txBody>
      </p:sp>
      <p:sp>
        <p:nvSpPr>
          <p:cNvPr id="4" name="Shape 1"/>
          <p:cNvSpPr/>
          <p:nvPr/>
        </p:nvSpPr>
        <p:spPr>
          <a:xfrm>
            <a:off x="6122789" y="1782723"/>
            <a:ext cx="7871222" cy="1352669"/>
          </a:xfrm>
          <a:prstGeom prst="roundRect">
            <a:avLst>
              <a:gd name="adj" fmla="val 8112"/>
            </a:avLst>
          </a:prstGeom>
          <a:solidFill>
            <a:srgbClr val="0B0C23">
              <a:alpha val="95000"/>
            </a:srgbClr>
          </a:solidFill>
          <a:ln w="22860">
            <a:solidFill>
              <a:srgbClr val="6D4562"/>
            </a:solidFill>
            <a:prstDash val="solid"/>
          </a:ln>
        </p:spPr>
        <p:txBody>
          <a:bodyPr/>
          <a:lstStyle/>
          <a:p>
            <a:endParaRPr lang="en-US"/>
          </a:p>
        </p:txBody>
      </p:sp>
      <p:sp>
        <p:nvSpPr>
          <p:cNvPr id="5" name="Shape 2"/>
          <p:cNvSpPr/>
          <p:nvPr/>
        </p:nvSpPr>
        <p:spPr>
          <a:xfrm>
            <a:off x="6099929" y="1782723"/>
            <a:ext cx="91440" cy="1352669"/>
          </a:xfrm>
          <a:prstGeom prst="roundRect">
            <a:avLst>
              <a:gd name="adj" fmla="val 83518"/>
            </a:avLst>
          </a:prstGeom>
          <a:solidFill>
            <a:srgbClr val="A95B95"/>
          </a:solidFill>
          <a:ln/>
        </p:spPr>
        <p:txBody>
          <a:bodyPr/>
          <a:lstStyle/>
          <a:p>
            <a:endParaRPr lang="en-US"/>
          </a:p>
        </p:txBody>
      </p:sp>
      <p:sp>
        <p:nvSpPr>
          <p:cNvPr id="6" name="Text 3"/>
          <p:cNvSpPr/>
          <p:nvPr/>
        </p:nvSpPr>
        <p:spPr>
          <a:xfrm>
            <a:off x="6396037" y="1987391"/>
            <a:ext cx="2358747" cy="252532"/>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Consistent Performance</a:t>
            </a:r>
            <a:endParaRPr lang="en-US" sz="1550" dirty="0"/>
          </a:p>
        </p:txBody>
      </p:sp>
      <p:sp>
        <p:nvSpPr>
          <p:cNvPr id="7" name="Text 4"/>
          <p:cNvSpPr/>
          <p:nvPr/>
        </p:nvSpPr>
        <p:spPr>
          <a:xfrm>
            <a:off x="6396037" y="2348984"/>
            <a:ext cx="7393305" cy="581739"/>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The </a:t>
            </a:r>
            <a:r>
              <a:rPr lang="en-US" sz="1400" dirty="0">
                <a:solidFill>
                  <a:srgbClr val="A95B95"/>
                </a:solidFill>
                <a:latin typeface="Mukta Light" pitchFamily="34" charset="0"/>
                <a:ea typeface="Mukta Light" pitchFamily="34" charset="-122"/>
                <a:cs typeface="Mukta Light" pitchFamily="34" charset="-120"/>
              </a:rPr>
              <a:t>JGA52-370 12V DC Motor</a:t>
            </a:r>
            <a:r>
              <a:rPr lang="en-US" sz="1400" dirty="0">
                <a:solidFill>
                  <a:srgbClr val="DAD8E9"/>
                </a:solidFill>
                <a:latin typeface="Mukta Light" pitchFamily="34" charset="0"/>
                <a:ea typeface="Mukta Light" pitchFamily="34" charset="-122"/>
                <a:cs typeface="Mukta Light" pitchFamily="34" charset="-120"/>
              </a:rPr>
              <a:t> provides a dependable source of mechanical energy, essential for driving wheels or other moving parts in your projects.</a:t>
            </a:r>
            <a:endParaRPr lang="en-US" sz="1400" dirty="0"/>
          </a:p>
        </p:txBody>
      </p:sp>
      <p:sp>
        <p:nvSpPr>
          <p:cNvPr id="8" name="Shape 5"/>
          <p:cNvSpPr/>
          <p:nvPr/>
        </p:nvSpPr>
        <p:spPr>
          <a:xfrm>
            <a:off x="6122789" y="3317200"/>
            <a:ext cx="7871222" cy="1352669"/>
          </a:xfrm>
          <a:prstGeom prst="roundRect">
            <a:avLst>
              <a:gd name="adj" fmla="val 8112"/>
            </a:avLst>
          </a:prstGeom>
          <a:solidFill>
            <a:srgbClr val="0B0C23">
              <a:alpha val="95000"/>
            </a:srgbClr>
          </a:solidFill>
          <a:ln w="22860">
            <a:solidFill>
              <a:srgbClr val="6D4562"/>
            </a:solidFill>
            <a:prstDash val="solid"/>
          </a:ln>
        </p:spPr>
        <p:txBody>
          <a:bodyPr/>
          <a:lstStyle/>
          <a:p>
            <a:endParaRPr lang="en-US"/>
          </a:p>
        </p:txBody>
      </p:sp>
      <p:sp>
        <p:nvSpPr>
          <p:cNvPr id="9" name="Shape 6"/>
          <p:cNvSpPr/>
          <p:nvPr/>
        </p:nvSpPr>
        <p:spPr>
          <a:xfrm>
            <a:off x="6099929" y="3317200"/>
            <a:ext cx="91440" cy="1352669"/>
          </a:xfrm>
          <a:prstGeom prst="roundRect">
            <a:avLst>
              <a:gd name="adj" fmla="val 83518"/>
            </a:avLst>
          </a:prstGeom>
          <a:solidFill>
            <a:srgbClr val="A95B95"/>
          </a:solidFill>
          <a:ln/>
        </p:spPr>
        <p:txBody>
          <a:bodyPr/>
          <a:lstStyle/>
          <a:p>
            <a:endParaRPr lang="en-US"/>
          </a:p>
        </p:txBody>
      </p:sp>
      <p:sp>
        <p:nvSpPr>
          <p:cNvPr id="10" name="Text 7"/>
          <p:cNvSpPr/>
          <p:nvPr/>
        </p:nvSpPr>
        <p:spPr>
          <a:xfrm>
            <a:off x="6396037" y="3521869"/>
            <a:ext cx="2596634" cy="252532"/>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Balanced Speed &amp; Torque</a:t>
            </a:r>
            <a:endParaRPr lang="en-US" sz="1550" dirty="0"/>
          </a:p>
        </p:txBody>
      </p:sp>
      <p:sp>
        <p:nvSpPr>
          <p:cNvPr id="11" name="Text 8"/>
          <p:cNvSpPr/>
          <p:nvPr/>
        </p:nvSpPr>
        <p:spPr>
          <a:xfrm>
            <a:off x="6396037" y="3883462"/>
            <a:ext cx="7393305" cy="581739"/>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Features a 12V rated voltage, offering a good balance of speed and torque suitable for a wide range of applications.</a:t>
            </a:r>
            <a:endParaRPr lang="en-US" sz="1400" dirty="0"/>
          </a:p>
        </p:txBody>
      </p:sp>
      <p:sp>
        <p:nvSpPr>
          <p:cNvPr id="12" name="Shape 9"/>
          <p:cNvSpPr/>
          <p:nvPr/>
        </p:nvSpPr>
        <p:spPr>
          <a:xfrm>
            <a:off x="6122789" y="4851678"/>
            <a:ext cx="7871222" cy="1352669"/>
          </a:xfrm>
          <a:prstGeom prst="roundRect">
            <a:avLst>
              <a:gd name="adj" fmla="val 8112"/>
            </a:avLst>
          </a:prstGeom>
          <a:solidFill>
            <a:srgbClr val="0B0C23">
              <a:alpha val="95000"/>
            </a:srgbClr>
          </a:solidFill>
          <a:ln w="22860">
            <a:solidFill>
              <a:srgbClr val="6D4562"/>
            </a:solidFill>
            <a:prstDash val="solid"/>
          </a:ln>
        </p:spPr>
        <p:txBody>
          <a:bodyPr/>
          <a:lstStyle/>
          <a:p>
            <a:endParaRPr lang="en-US"/>
          </a:p>
        </p:txBody>
      </p:sp>
      <p:sp>
        <p:nvSpPr>
          <p:cNvPr id="13" name="Shape 10"/>
          <p:cNvSpPr/>
          <p:nvPr/>
        </p:nvSpPr>
        <p:spPr>
          <a:xfrm>
            <a:off x="6099929" y="4851678"/>
            <a:ext cx="91440" cy="1352669"/>
          </a:xfrm>
          <a:prstGeom prst="roundRect">
            <a:avLst>
              <a:gd name="adj" fmla="val 83518"/>
            </a:avLst>
          </a:prstGeom>
          <a:solidFill>
            <a:srgbClr val="A95B95"/>
          </a:solidFill>
          <a:ln/>
        </p:spPr>
        <p:txBody>
          <a:bodyPr/>
          <a:lstStyle/>
          <a:p>
            <a:endParaRPr lang="en-US"/>
          </a:p>
        </p:txBody>
      </p:sp>
      <p:sp>
        <p:nvSpPr>
          <p:cNvPr id="14" name="Text 11"/>
          <p:cNvSpPr/>
          <p:nvPr/>
        </p:nvSpPr>
        <p:spPr>
          <a:xfrm>
            <a:off x="6396037" y="5056346"/>
            <a:ext cx="2051447" cy="252532"/>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Versatile Application</a:t>
            </a:r>
            <a:endParaRPr lang="en-US" sz="1550" dirty="0"/>
          </a:p>
        </p:txBody>
      </p:sp>
      <p:sp>
        <p:nvSpPr>
          <p:cNvPr id="15" name="Text 12"/>
          <p:cNvSpPr/>
          <p:nvPr/>
        </p:nvSpPr>
        <p:spPr>
          <a:xfrm>
            <a:off x="6396037" y="5417939"/>
            <a:ext cx="7393305" cy="581739"/>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Commonly found in small robotics, automated systems, and various DIY projects where controlled rotational motion is needed.</a:t>
            </a:r>
            <a:endParaRPr lang="en-US" sz="1400" dirty="0"/>
          </a:p>
        </p:txBody>
      </p:sp>
      <p:sp>
        <p:nvSpPr>
          <p:cNvPr id="16" name="Shape 13"/>
          <p:cNvSpPr/>
          <p:nvPr/>
        </p:nvSpPr>
        <p:spPr>
          <a:xfrm>
            <a:off x="6122789" y="6386155"/>
            <a:ext cx="7871222" cy="1352669"/>
          </a:xfrm>
          <a:prstGeom prst="roundRect">
            <a:avLst>
              <a:gd name="adj" fmla="val 8112"/>
            </a:avLst>
          </a:prstGeom>
          <a:solidFill>
            <a:srgbClr val="0B0C23">
              <a:alpha val="95000"/>
            </a:srgbClr>
          </a:solidFill>
          <a:ln w="22860">
            <a:solidFill>
              <a:srgbClr val="6D4562"/>
            </a:solidFill>
            <a:prstDash val="solid"/>
          </a:ln>
        </p:spPr>
        <p:txBody>
          <a:bodyPr/>
          <a:lstStyle/>
          <a:p>
            <a:endParaRPr lang="en-US"/>
          </a:p>
        </p:txBody>
      </p:sp>
      <p:sp>
        <p:nvSpPr>
          <p:cNvPr id="17" name="Shape 14"/>
          <p:cNvSpPr/>
          <p:nvPr/>
        </p:nvSpPr>
        <p:spPr>
          <a:xfrm>
            <a:off x="6099929" y="6386155"/>
            <a:ext cx="91440" cy="1352669"/>
          </a:xfrm>
          <a:prstGeom prst="roundRect">
            <a:avLst>
              <a:gd name="adj" fmla="val 83518"/>
            </a:avLst>
          </a:prstGeom>
          <a:solidFill>
            <a:srgbClr val="A95B95"/>
          </a:solidFill>
          <a:ln/>
        </p:spPr>
        <p:txBody>
          <a:bodyPr/>
          <a:lstStyle/>
          <a:p>
            <a:endParaRPr lang="en-US"/>
          </a:p>
        </p:txBody>
      </p:sp>
      <p:sp>
        <p:nvSpPr>
          <p:cNvPr id="18" name="Text 15"/>
          <p:cNvSpPr/>
          <p:nvPr/>
        </p:nvSpPr>
        <p:spPr>
          <a:xfrm>
            <a:off x="6396037" y="6590824"/>
            <a:ext cx="2020253" cy="252532"/>
          </a:xfrm>
          <a:prstGeom prst="rect">
            <a:avLst/>
          </a:prstGeom>
          <a:noFill/>
          <a:ln/>
        </p:spPr>
        <p:txBody>
          <a:bodyPr wrap="none" lIns="0" tIns="0" rIns="0" bIns="0" rtlCol="0" anchor="t"/>
          <a:lstStyle/>
          <a:p>
            <a:pPr marL="0" indent="0" algn="l">
              <a:lnSpc>
                <a:spcPts val="1950"/>
              </a:lnSpc>
              <a:buNone/>
            </a:pPr>
            <a:r>
              <a:rPr lang="en-US" sz="1550" dirty="0">
                <a:solidFill>
                  <a:srgbClr val="DAD8E9"/>
                </a:solidFill>
                <a:latin typeface="Prompt Medium" pitchFamily="34" charset="0"/>
                <a:ea typeface="Prompt Medium" pitchFamily="34" charset="-122"/>
                <a:cs typeface="Prompt Medium" pitchFamily="34" charset="-120"/>
              </a:rPr>
              <a:t>Easy Integration</a:t>
            </a:r>
            <a:endParaRPr lang="en-US" sz="1550" dirty="0"/>
          </a:p>
        </p:txBody>
      </p:sp>
      <p:sp>
        <p:nvSpPr>
          <p:cNvPr id="19" name="Text 16"/>
          <p:cNvSpPr/>
          <p:nvPr/>
        </p:nvSpPr>
        <p:spPr>
          <a:xfrm>
            <a:off x="6396037" y="6952417"/>
            <a:ext cx="7393305" cy="581739"/>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Seamlessly compatible with motor drivers like the L298N, simplifying its control and integration with microcontrollers.</a:t>
            </a:r>
            <a:endParaRPr lang="en-US" sz="1400" dirty="0"/>
          </a:p>
        </p:txBody>
      </p:sp>
      <p:pic>
        <p:nvPicPr>
          <p:cNvPr id="20" name="Picture 19">
            <a:extLst>
              <a:ext uri="{FF2B5EF4-FFF2-40B4-BE49-F238E27FC236}">
                <a16:creationId xmlns:a16="http://schemas.microsoft.com/office/drawing/2014/main" id="{6039FE76-4BB6-144D-A33E-2AD1894ED49A}"/>
              </a:ext>
            </a:extLst>
          </p:cNvPr>
          <p:cNvPicPr>
            <a:picLocks noChangeAspect="1"/>
          </p:cNvPicPr>
          <p:nvPr/>
        </p:nvPicPr>
        <p:blipFill>
          <a:blip r:embed="rId4"/>
          <a:stretch>
            <a:fillRect/>
          </a:stretch>
        </p:blipFill>
        <p:spPr>
          <a:xfrm>
            <a:off x="12768349" y="7756573"/>
            <a:ext cx="1862051" cy="4675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9621" y="612577"/>
            <a:ext cx="11014472" cy="618768"/>
          </a:xfrm>
          <a:prstGeom prst="rect">
            <a:avLst/>
          </a:prstGeom>
          <a:noFill/>
          <a:ln/>
        </p:spPr>
        <p:txBody>
          <a:bodyPr wrap="none" lIns="0" tIns="0" rIns="0" bIns="0" rtlCol="0" anchor="t"/>
          <a:lstStyle/>
          <a:p>
            <a:pPr marL="0" indent="0" algn="l">
              <a:lnSpc>
                <a:spcPts val="4850"/>
              </a:lnSpc>
              <a:buNone/>
            </a:pPr>
            <a:r>
              <a:rPr lang="en-US" sz="3850" dirty="0">
                <a:solidFill>
                  <a:srgbClr val="C6BFEE"/>
                </a:solidFill>
                <a:latin typeface="Prompt Medium" pitchFamily="34" charset="0"/>
                <a:ea typeface="Prompt Medium" pitchFamily="34" charset="-122"/>
                <a:cs typeface="Prompt Medium" pitchFamily="34" charset="-120"/>
              </a:rPr>
              <a:t>L298N Motor Driver: Dual H-Bridge Controller</a:t>
            </a:r>
            <a:endParaRPr lang="en-US" sz="3850" dirty="0"/>
          </a:p>
        </p:txBody>
      </p:sp>
      <p:pic>
        <p:nvPicPr>
          <p:cNvPr id="3" name="Image 0" descr="preencoded.png"/>
          <p:cNvPicPr>
            <a:picLocks noChangeAspect="1"/>
          </p:cNvPicPr>
          <p:nvPr/>
        </p:nvPicPr>
        <p:blipFill>
          <a:blip r:embed="rId3"/>
          <a:stretch>
            <a:fillRect/>
          </a:stretch>
        </p:blipFill>
        <p:spPr>
          <a:xfrm>
            <a:off x="779621" y="1815941"/>
            <a:ext cx="6263878" cy="6263878"/>
          </a:xfrm>
          <a:prstGeom prst="rect">
            <a:avLst/>
          </a:prstGeom>
        </p:spPr>
      </p:pic>
      <p:sp>
        <p:nvSpPr>
          <p:cNvPr id="4" name="Text 1"/>
          <p:cNvSpPr/>
          <p:nvPr/>
        </p:nvSpPr>
        <p:spPr>
          <a:xfrm>
            <a:off x="7594521" y="1765816"/>
            <a:ext cx="6263878" cy="1069062"/>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The </a:t>
            </a:r>
            <a:r>
              <a:rPr lang="en-US" sz="1750" dirty="0">
                <a:solidFill>
                  <a:srgbClr val="A95B95"/>
                </a:solidFill>
                <a:latin typeface="Mukta Light" pitchFamily="34" charset="0"/>
                <a:ea typeface="Mukta Light" pitchFamily="34" charset="-122"/>
                <a:cs typeface="Mukta Light" pitchFamily="34" charset="-120"/>
              </a:rPr>
              <a:t>L298N Motor Driver</a:t>
            </a:r>
            <a:r>
              <a:rPr lang="en-US" sz="1750" dirty="0">
                <a:solidFill>
                  <a:srgbClr val="DAD8E9"/>
                </a:solidFill>
                <a:latin typeface="Mukta Light" pitchFamily="34" charset="0"/>
                <a:ea typeface="Mukta Light" pitchFamily="34" charset="-122"/>
                <a:cs typeface="Mukta Light" pitchFamily="34" charset="-120"/>
              </a:rPr>
              <a:t> is a versatile module that bridges the gap between low-power microcontrollers and high-power motors, allowing precise control.</a:t>
            </a:r>
            <a:endParaRPr lang="en-US" sz="1750" dirty="0"/>
          </a:p>
        </p:txBody>
      </p:sp>
      <p:sp>
        <p:nvSpPr>
          <p:cNvPr id="5" name="Text 2"/>
          <p:cNvSpPr/>
          <p:nvPr/>
        </p:nvSpPr>
        <p:spPr>
          <a:xfrm>
            <a:off x="7594521" y="3035260"/>
            <a:ext cx="6263878" cy="712708"/>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Controls two DC motors or one stepper motor simultaneously, offering flexibility for different robotic setups</a:t>
            </a:r>
            <a:endParaRPr lang="en-US" sz="1750" dirty="0"/>
          </a:p>
        </p:txBody>
      </p:sp>
      <p:sp>
        <p:nvSpPr>
          <p:cNvPr id="6" name="Text 3"/>
          <p:cNvSpPr/>
          <p:nvPr/>
        </p:nvSpPr>
        <p:spPr>
          <a:xfrm>
            <a:off x="7594521" y="3825835"/>
            <a:ext cx="6263878" cy="712708"/>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Supports up to 2A per channel with a built-in heat sink, ensuring stable operation even under higher loads</a:t>
            </a:r>
            <a:endParaRPr lang="en-US" sz="1750" dirty="0"/>
          </a:p>
        </p:txBody>
      </p:sp>
      <p:sp>
        <p:nvSpPr>
          <p:cNvPr id="7" name="Text 4"/>
          <p:cNvSpPr/>
          <p:nvPr/>
        </p:nvSpPr>
        <p:spPr>
          <a:xfrm>
            <a:off x="7594521" y="4616410"/>
            <a:ext cx="6263878" cy="712708"/>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Enables both direction and speed control of motors via PWM signals, providing fine-grained command</a:t>
            </a:r>
            <a:endParaRPr lang="en-US" sz="1750" dirty="0"/>
          </a:p>
        </p:txBody>
      </p:sp>
      <p:sp>
        <p:nvSpPr>
          <p:cNvPr id="8" name="Text 5"/>
          <p:cNvSpPr/>
          <p:nvPr/>
        </p:nvSpPr>
        <p:spPr>
          <a:xfrm>
            <a:off x="7594521" y="5406985"/>
            <a:ext cx="6263878" cy="1069062"/>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DAD8E9"/>
                </a:solidFill>
                <a:latin typeface="Mukta Light" pitchFamily="34" charset="0"/>
                <a:ea typeface="Mukta Light" pitchFamily="34" charset="-122"/>
                <a:cs typeface="Mukta Light" pitchFamily="34" charset="-120"/>
              </a:rPr>
              <a:t>An essential component for driving various motors with microcontrollers like the ESP32, protecting the microcontroller from motor current spikes</a:t>
            </a:r>
            <a:endParaRPr lang="en-US" sz="1750" dirty="0"/>
          </a:p>
        </p:txBody>
      </p:sp>
      <p:pic>
        <p:nvPicPr>
          <p:cNvPr id="9" name="Picture 8">
            <a:extLst>
              <a:ext uri="{FF2B5EF4-FFF2-40B4-BE49-F238E27FC236}">
                <a16:creationId xmlns:a16="http://schemas.microsoft.com/office/drawing/2014/main" id="{C04489E6-2741-6742-A69B-E5CE120E69E7}"/>
              </a:ext>
            </a:extLst>
          </p:cNvPr>
          <p:cNvPicPr>
            <a:picLocks noChangeAspect="1"/>
          </p:cNvPicPr>
          <p:nvPr/>
        </p:nvPicPr>
        <p:blipFill>
          <a:blip r:embed="rId4"/>
          <a:stretch>
            <a:fillRect/>
          </a:stretch>
        </p:blipFill>
        <p:spPr>
          <a:xfrm>
            <a:off x="12768349" y="7756573"/>
            <a:ext cx="1862051" cy="4675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7822" y="639127"/>
            <a:ext cx="7808357" cy="1060133"/>
          </a:xfrm>
          <a:prstGeom prst="rect">
            <a:avLst/>
          </a:prstGeom>
          <a:noFill/>
          <a:ln/>
        </p:spPr>
        <p:txBody>
          <a:bodyPr wrap="square" lIns="0" tIns="0" rIns="0" bIns="0" rtlCol="0" anchor="t"/>
          <a:lstStyle/>
          <a:p>
            <a:pPr marL="0" indent="0" algn="l">
              <a:lnSpc>
                <a:spcPts val="4150"/>
              </a:lnSpc>
              <a:buNone/>
            </a:pPr>
            <a:r>
              <a:rPr lang="en-US" sz="3300" dirty="0">
                <a:solidFill>
                  <a:srgbClr val="C6BFEE"/>
                </a:solidFill>
                <a:latin typeface="Prompt Medium" pitchFamily="34" charset="0"/>
                <a:ea typeface="Prompt Medium" pitchFamily="34" charset="-122"/>
                <a:cs typeface="Prompt Medium" pitchFamily="34" charset="-120"/>
              </a:rPr>
              <a:t>MPU6050 Gyroscope &amp; Accelerometer: Motion Sensing</a:t>
            </a:r>
            <a:endParaRPr lang="en-US" sz="3300" dirty="0"/>
          </a:p>
        </p:txBody>
      </p:sp>
      <p:sp>
        <p:nvSpPr>
          <p:cNvPr id="4" name="Shape 1"/>
          <p:cNvSpPr/>
          <p:nvPr/>
        </p:nvSpPr>
        <p:spPr>
          <a:xfrm>
            <a:off x="667822" y="1985486"/>
            <a:ext cx="763310" cy="1371481"/>
          </a:xfrm>
          <a:prstGeom prst="roundRect">
            <a:avLst>
              <a:gd name="adj" fmla="val 360009"/>
            </a:avLst>
          </a:prstGeom>
          <a:solidFill>
            <a:srgbClr val="542C49"/>
          </a:solidFill>
          <a:ln w="7620">
            <a:solidFill>
              <a:srgbClr val="6D4562"/>
            </a:solidFill>
            <a:prstDash val="solid"/>
          </a:ln>
        </p:spPr>
        <p:txBody>
          <a:bodyPr/>
          <a:lstStyle/>
          <a:p>
            <a:endParaRPr lang="en-US"/>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304" y="2528054"/>
            <a:ext cx="286226" cy="286226"/>
          </a:xfrm>
          <a:prstGeom prst="rect">
            <a:avLst/>
          </a:prstGeom>
        </p:spPr>
      </p:pic>
      <p:sp>
        <p:nvSpPr>
          <p:cNvPr id="6" name="Text 2"/>
          <p:cNvSpPr/>
          <p:nvPr/>
        </p:nvSpPr>
        <p:spPr>
          <a:xfrm>
            <a:off x="1621869" y="2176224"/>
            <a:ext cx="2402086" cy="265033"/>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6-Axis Motion Tracking</a:t>
            </a:r>
            <a:endParaRPr lang="en-US" sz="1650" dirty="0"/>
          </a:p>
        </p:txBody>
      </p:sp>
      <p:sp>
        <p:nvSpPr>
          <p:cNvPr id="7" name="Text 3"/>
          <p:cNvSpPr/>
          <p:nvPr/>
        </p:nvSpPr>
        <p:spPr>
          <a:xfrm>
            <a:off x="1621869" y="2555677"/>
            <a:ext cx="6854309" cy="610553"/>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Combines a 3-axis gyroscope and a 3-axis accelerometer for comprehensive motion data.</a:t>
            </a:r>
            <a:endParaRPr lang="en-US" sz="1500" dirty="0"/>
          </a:p>
        </p:txBody>
      </p:sp>
      <p:sp>
        <p:nvSpPr>
          <p:cNvPr id="8" name="Shape 4"/>
          <p:cNvSpPr/>
          <p:nvPr/>
        </p:nvSpPr>
        <p:spPr>
          <a:xfrm>
            <a:off x="667822" y="3547705"/>
            <a:ext cx="763310" cy="1144905"/>
          </a:xfrm>
          <a:prstGeom prst="roundRect">
            <a:avLst>
              <a:gd name="adj" fmla="val 360009"/>
            </a:avLst>
          </a:prstGeom>
          <a:solidFill>
            <a:srgbClr val="542C49"/>
          </a:solidFill>
          <a:ln w="7620">
            <a:solidFill>
              <a:srgbClr val="6D4562"/>
            </a:solidFill>
            <a:prstDash val="solid"/>
          </a:ln>
        </p:spPr>
        <p:txBody>
          <a:bodyPr/>
          <a:lstStyle/>
          <a:p>
            <a:endParaRPr lang="en-US"/>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304" y="3976926"/>
            <a:ext cx="286226" cy="286226"/>
          </a:xfrm>
          <a:prstGeom prst="rect">
            <a:avLst/>
          </a:prstGeom>
        </p:spPr>
      </p:pic>
      <p:sp>
        <p:nvSpPr>
          <p:cNvPr id="10" name="Text 5"/>
          <p:cNvSpPr/>
          <p:nvPr/>
        </p:nvSpPr>
        <p:spPr>
          <a:xfrm>
            <a:off x="1621869" y="3738443"/>
            <a:ext cx="2120265" cy="265033"/>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I2C Interface</a:t>
            </a:r>
            <a:endParaRPr lang="en-US" sz="1650" dirty="0"/>
          </a:p>
        </p:txBody>
      </p:sp>
      <p:sp>
        <p:nvSpPr>
          <p:cNvPr id="11" name="Text 6"/>
          <p:cNvSpPr/>
          <p:nvPr/>
        </p:nvSpPr>
        <p:spPr>
          <a:xfrm>
            <a:off x="1621869" y="4117896"/>
            <a:ext cx="6854309" cy="305276"/>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Offers easy communication with microcontrollers like the ESP32, simplifying integration.</a:t>
            </a:r>
            <a:endParaRPr lang="en-US" sz="1500" dirty="0"/>
          </a:p>
        </p:txBody>
      </p:sp>
      <p:sp>
        <p:nvSpPr>
          <p:cNvPr id="12" name="Shape 7"/>
          <p:cNvSpPr/>
          <p:nvPr/>
        </p:nvSpPr>
        <p:spPr>
          <a:xfrm>
            <a:off x="667822" y="4883348"/>
            <a:ext cx="763310" cy="1371481"/>
          </a:xfrm>
          <a:prstGeom prst="roundRect">
            <a:avLst>
              <a:gd name="adj" fmla="val 360009"/>
            </a:avLst>
          </a:prstGeom>
          <a:solidFill>
            <a:srgbClr val="542C49"/>
          </a:solidFill>
          <a:ln w="7620">
            <a:solidFill>
              <a:srgbClr val="6D4562"/>
            </a:solidFill>
            <a:prstDash val="solid"/>
          </a:ln>
        </p:spPr>
        <p:txBody>
          <a:bodyPr/>
          <a:lstStyle/>
          <a:p>
            <a:endParaRPr lang="en-US"/>
          </a:p>
        </p:txBody>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6304" y="5425916"/>
            <a:ext cx="286226" cy="286226"/>
          </a:xfrm>
          <a:prstGeom prst="rect">
            <a:avLst/>
          </a:prstGeom>
        </p:spPr>
      </p:pic>
      <p:sp>
        <p:nvSpPr>
          <p:cNvPr id="14" name="Text 8"/>
          <p:cNvSpPr/>
          <p:nvPr/>
        </p:nvSpPr>
        <p:spPr>
          <a:xfrm>
            <a:off x="1621869" y="5074087"/>
            <a:ext cx="2294215" cy="265033"/>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Orientation &amp; Gesture</a:t>
            </a:r>
            <a:endParaRPr lang="en-US" sz="1650" dirty="0"/>
          </a:p>
        </p:txBody>
      </p:sp>
      <p:sp>
        <p:nvSpPr>
          <p:cNvPr id="15" name="Text 9"/>
          <p:cNvSpPr/>
          <p:nvPr/>
        </p:nvSpPr>
        <p:spPr>
          <a:xfrm>
            <a:off x="1621869" y="5453539"/>
            <a:ext cx="6854309" cy="610553"/>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Crucial for applications requiring precise orientation, gesture detection, and stabilization.</a:t>
            </a:r>
            <a:endParaRPr lang="en-US" sz="1500" dirty="0"/>
          </a:p>
        </p:txBody>
      </p:sp>
      <p:sp>
        <p:nvSpPr>
          <p:cNvPr id="16" name="Shape 10"/>
          <p:cNvSpPr/>
          <p:nvPr/>
        </p:nvSpPr>
        <p:spPr>
          <a:xfrm>
            <a:off x="667822" y="6445567"/>
            <a:ext cx="763310" cy="1144905"/>
          </a:xfrm>
          <a:prstGeom prst="roundRect">
            <a:avLst>
              <a:gd name="adj" fmla="val 360009"/>
            </a:avLst>
          </a:prstGeom>
          <a:solidFill>
            <a:srgbClr val="542C49"/>
          </a:solidFill>
          <a:ln w="7620">
            <a:solidFill>
              <a:srgbClr val="6D4562"/>
            </a:solidFill>
            <a:prstDash val="solid"/>
          </a:ln>
        </p:spPr>
        <p:txBody>
          <a:bodyPr/>
          <a:lstStyle/>
          <a:p>
            <a:endParaRPr lang="en-US"/>
          </a:p>
        </p:txBody>
      </p:sp>
      <p:pic>
        <p:nvPicPr>
          <p:cNvPr id="17"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304" y="6874788"/>
            <a:ext cx="286226" cy="286226"/>
          </a:xfrm>
          <a:prstGeom prst="rect">
            <a:avLst/>
          </a:prstGeom>
        </p:spPr>
      </p:pic>
      <p:sp>
        <p:nvSpPr>
          <p:cNvPr id="18" name="Text 11"/>
          <p:cNvSpPr/>
          <p:nvPr/>
        </p:nvSpPr>
        <p:spPr>
          <a:xfrm>
            <a:off x="1621869" y="6636306"/>
            <a:ext cx="2258854" cy="265033"/>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Versatile Applications</a:t>
            </a:r>
            <a:endParaRPr lang="en-US" sz="1650" dirty="0"/>
          </a:p>
        </p:txBody>
      </p:sp>
      <p:sp>
        <p:nvSpPr>
          <p:cNvPr id="19" name="Text 12"/>
          <p:cNvSpPr/>
          <p:nvPr/>
        </p:nvSpPr>
        <p:spPr>
          <a:xfrm>
            <a:off x="1621869" y="7015758"/>
            <a:ext cx="6854309" cy="305276"/>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Widely used in drones, robotics, and wearable devices for real-time motion analysis.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7696" y="485299"/>
            <a:ext cx="9009102" cy="490180"/>
          </a:xfrm>
          <a:prstGeom prst="rect">
            <a:avLst/>
          </a:prstGeom>
          <a:noFill/>
          <a:ln/>
        </p:spPr>
        <p:txBody>
          <a:bodyPr wrap="none" lIns="0" tIns="0" rIns="0" bIns="0" rtlCol="0" anchor="t"/>
          <a:lstStyle/>
          <a:p>
            <a:pPr marL="0" indent="0" algn="l">
              <a:lnSpc>
                <a:spcPts val="3850"/>
              </a:lnSpc>
              <a:buNone/>
            </a:pPr>
            <a:r>
              <a:rPr lang="en-US" sz="3050" dirty="0">
                <a:solidFill>
                  <a:srgbClr val="C6BFEE"/>
                </a:solidFill>
                <a:latin typeface="Prompt Medium" pitchFamily="34" charset="0"/>
                <a:ea typeface="Prompt Medium" pitchFamily="34" charset="-122"/>
                <a:cs typeface="Prompt Medium" pitchFamily="34" charset="-120"/>
              </a:rPr>
              <a:t>TOF Sensors: TOF 200C &amp; TOF 400C Overview</a:t>
            </a:r>
            <a:endParaRPr lang="en-US" sz="3050" dirty="0"/>
          </a:p>
        </p:txBody>
      </p:sp>
      <p:sp>
        <p:nvSpPr>
          <p:cNvPr id="3" name="Shape 1"/>
          <p:cNvSpPr/>
          <p:nvPr/>
        </p:nvSpPr>
        <p:spPr>
          <a:xfrm>
            <a:off x="617696" y="1593056"/>
            <a:ext cx="6609278" cy="1555909"/>
          </a:xfrm>
          <a:prstGeom prst="roundRect">
            <a:avLst>
              <a:gd name="adj" fmla="val 7052"/>
            </a:avLst>
          </a:prstGeom>
          <a:solidFill>
            <a:srgbClr val="0B0C23">
              <a:alpha val="95000"/>
            </a:srgbClr>
          </a:solidFill>
          <a:ln/>
        </p:spPr>
        <p:txBody>
          <a:bodyPr/>
          <a:lstStyle/>
          <a:p>
            <a:endParaRPr lang="en-US"/>
          </a:p>
        </p:txBody>
      </p:sp>
      <p:sp>
        <p:nvSpPr>
          <p:cNvPr id="4" name="Shape 2"/>
          <p:cNvSpPr/>
          <p:nvPr/>
        </p:nvSpPr>
        <p:spPr>
          <a:xfrm>
            <a:off x="617696" y="1570196"/>
            <a:ext cx="6609278" cy="91440"/>
          </a:xfrm>
          <a:prstGeom prst="roundRect">
            <a:avLst>
              <a:gd name="adj" fmla="val 81064"/>
            </a:avLst>
          </a:prstGeom>
          <a:solidFill>
            <a:srgbClr val="A95B95"/>
          </a:solidFill>
          <a:ln/>
        </p:spPr>
        <p:txBody>
          <a:bodyPr/>
          <a:lstStyle/>
          <a:p>
            <a:endParaRPr lang="en-US"/>
          </a:p>
        </p:txBody>
      </p:sp>
      <p:sp>
        <p:nvSpPr>
          <p:cNvPr id="5" name="Shape 3"/>
          <p:cNvSpPr/>
          <p:nvPr/>
        </p:nvSpPr>
        <p:spPr>
          <a:xfrm>
            <a:off x="3657600" y="1328380"/>
            <a:ext cx="529352" cy="529352"/>
          </a:xfrm>
          <a:prstGeom prst="roundRect">
            <a:avLst>
              <a:gd name="adj" fmla="val 172740"/>
            </a:avLst>
          </a:prstGeom>
          <a:solidFill>
            <a:srgbClr val="A95B95"/>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6429" y="1487091"/>
            <a:ext cx="211693" cy="211693"/>
          </a:xfrm>
          <a:prstGeom prst="rect">
            <a:avLst/>
          </a:prstGeom>
        </p:spPr>
      </p:pic>
      <p:sp>
        <p:nvSpPr>
          <p:cNvPr id="7" name="Text 4"/>
          <p:cNvSpPr/>
          <p:nvPr/>
        </p:nvSpPr>
        <p:spPr>
          <a:xfrm>
            <a:off x="817007" y="2034183"/>
            <a:ext cx="2229922" cy="245031"/>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Time-of-Flight Principle</a:t>
            </a:r>
            <a:endParaRPr lang="en-US" sz="1500" dirty="0"/>
          </a:p>
        </p:txBody>
      </p:sp>
      <p:sp>
        <p:nvSpPr>
          <p:cNvPr id="8" name="Text 5"/>
          <p:cNvSpPr/>
          <p:nvPr/>
        </p:nvSpPr>
        <p:spPr>
          <a:xfrm>
            <a:off x="817007" y="2385060"/>
            <a:ext cx="6210657" cy="564594"/>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Both </a:t>
            </a:r>
            <a:r>
              <a:rPr lang="en-US" sz="1350" dirty="0">
                <a:solidFill>
                  <a:srgbClr val="A95B95"/>
                </a:solidFill>
                <a:latin typeface="Mukta Light" pitchFamily="34" charset="0"/>
                <a:ea typeface="Mukta Light" pitchFamily="34" charset="-122"/>
                <a:cs typeface="Mukta Light" pitchFamily="34" charset="-120"/>
              </a:rPr>
              <a:t>TOF 200C</a:t>
            </a:r>
            <a:r>
              <a:rPr lang="en-US" sz="1350" dirty="0">
                <a:solidFill>
                  <a:srgbClr val="DAD8E9"/>
                </a:solidFill>
                <a:latin typeface="Mukta Light" pitchFamily="34" charset="0"/>
                <a:ea typeface="Mukta Light" pitchFamily="34" charset="-122"/>
                <a:cs typeface="Mukta Light" pitchFamily="34" charset="-120"/>
              </a:rPr>
              <a:t> and </a:t>
            </a:r>
            <a:r>
              <a:rPr lang="en-US" sz="1350" dirty="0">
                <a:solidFill>
                  <a:srgbClr val="A95B95"/>
                </a:solidFill>
                <a:latin typeface="Mukta Light" pitchFamily="34" charset="0"/>
                <a:ea typeface="Mukta Light" pitchFamily="34" charset="-122"/>
                <a:cs typeface="Mukta Light" pitchFamily="34" charset="-120"/>
              </a:rPr>
              <a:t>TOF 400C</a:t>
            </a:r>
            <a:r>
              <a:rPr lang="en-US" sz="1350" dirty="0">
                <a:solidFill>
                  <a:srgbClr val="DAD8E9"/>
                </a:solidFill>
                <a:latin typeface="Mukta Light" pitchFamily="34" charset="0"/>
                <a:ea typeface="Mukta Light" pitchFamily="34" charset="-122"/>
                <a:cs typeface="Mukta Light" pitchFamily="34" charset="-120"/>
              </a:rPr>
              <a:t> utilize Time-of-Flight technology for highly precise distance measurements.</a:t>
            </a:r>
            <a:endParaRPr lang="en-US" sz="1350" dirty="0"/>
          </a:p>
        </p:txBody>
      </p:sp>
      <p:sp>
        <p:nvSpPr>
          <p:cNvPr id="9" name="Shape 6"/>
          <p:cNvSpPr/>
          <p:nvPr/>
        </p:nvSpPr>
        <p:spPr>
          <a:xfrm>
            <a:off x="7403425" y="1593056"/>
            <a:ext cx="6609278" cy="1555909"/>
          </a:xfrm>
          <a:prstGeom prst="roundRect">
            <a:avLst>
              <a:gd name="adj" fmla="val 7052"/>
            </a:avLst>
          </a:prstGeom>
          <a:solidFill>
            <a:srgbClr val="0B0C23">
              <a:alpha val="95000"/>
            </a:srgbClr>
          </a:solidFill>
          <a:ln/>
        </p:spPr>
        <p:txBody>
          <a:bodyPr/>
          <a:lstStyle/>
          <a:p>
            <a:endParaRPr lang="en-US"/>
          </a:p>
        </p:txBody>
      </p:sp>
      <p:sp>
        <p:nvSpPr>
          <p:cNvPr id="10" name="Shape 7"/>
          <p:cNvSpPr/>
          <p:nvPr/>
        </p:nvSpPr>
        <p:spPr>
          <a:xfrm>
            <a:off x="7403425" y="1570196"/>
            <a:ext cx="6609278" cy="91440"/>
          </a:xfrm>
          <a:prstGeom prst="roundRect">
            <a:avLst>
              <a:gd name="adj" fmla="val 81064"/>
            </a:avLst>
          </a:prstGeom>
          <a:solidFill>
            <a:srgbClr val="A95B95"/>
          </a:solidFill>
          <a:ln/>
        </p:spPr>
        <p:txBody>
          <a:bodyPr/>
          <a:lstStyle/>
          <a:p>
            <a:endParaRPr lang="en-US"/>
          </a:p>
        </p:txBody>
      </p:sp>
      <p:sp>
        <p:nvSpPr>
          <p:cNvPr id="11" name="Shape 8"/>
          <p:cNvSpPr/>
          <p:nvPr/>
        </p:nvSpPr>
        <p:spPr>
          <a:xfrm>
            <a:off x="10443329" y="1328380"/>
            <a:ext cx="529352" cy="529352"/>
          </a:xfrm>
          <a:prstGeom prst="roundRect">
            <a:avLst>
              <a:gd name="adj" fmla="val 172740"/>
            </a:avLst>
          </a:prstGeom>
          <a:solidFill>
            <a:srgbClr val="A95B95"/>
          </a:solidFill>
          <a:ln/>
        </p:spPr>
        <p:txBody>
          <a:bodyPr/>
          <a:lstStyle/>
          <a:p>
            <a:endParaRPr lang="en-US"/>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02158" y="1487091"/>
            <a:ext cx="211693" cy="211693"/>
          </a:xfrm>
          <a:prstGeom prst="rect">
            <a:avLst/>
          </a:prstGeom>
        </p:spPr>
      </p:pic>
      <p:sp>
        <p:nvSpPr>
          <p:cNvPr id="13" name="Text 9"/>
          <p:cNvSpPr/>
          <p:nvPr/>
        </p:nvSpPr>
        <p:spPr>
          <a:xfrm>
            <a:off x="7602736" y="2034183"/>
            <a:ext cx="3203138" cy="245031"/>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TOF 200C: Short-Range Precision</a:t>
            </a:r>
            <a:endParaRPr lang="en-US" sz="1500" dirty="0"/>
          </a:p>
        </p:txBody>
      </p:sp>
      <p:sp>
        <p:nvSpPr>
          <p:cNvPr id="14" name="Text 10"/>
          <p:cNvSpPr/>
          <p:nvPr/>
        </p:nvSpPr>
        <p:spPr>
          <a:xfrm>
            <a:off x="7602736" y="2385060"/>
            <a:ext cx="6210657" cy="564594"/>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Compact and efficient, ideal for close-range applications with a detection range of up to 2 meters.</a:t>
            </a:r>
            <a:endParaRPr lang="en-US" sz="1350" dirty="0"/>
          </a:p>
        </p:txBody>
      </p:sp>
      <p:sp>
        <p:nvSpPr>
          <p:cNvPr id="15" name="Shape 11"/>
          <p:cNvSpPr/>
          <p:nvPr/>
        </p:nvSpPr>
        <p:spPr>
          <a:xfrm>
            <a:off x="617696" y="3590092"/>
            <a:ext cx="6609278" cy="1555909"/>
          </a:xfrm>
          <a:prstGeom prst="roundRect">
            <a:avLst>
              <a:gd name="adj" fmla="val 7052"/>
            </a:avLst>
          </a:prstGeom>
          <a:solidFill>
            <a:srgbClr val="0B0C23">
              <a:alpha val="95000"/>
            </a:srgbClr>
          </a:solidFill>
          <a:ln/>
        </p:spPr>
        <p:txBody>
          <a:bodyPr/>
          <a:lstStyle/>
          <a:p>
            <a:endParaRPr lang="en-US"/>
          </a:p>
        </p:txBody>
      </p:sp>
      <p:sp>
        <p:nvSpPr>
          <p:cNvPr id="16" name="Shape 12"/>
          <p:cNvSpPr/>
          <p:nvPr/>
        </p:nvSpPr>
        <p:spPr>
          <a:xfrm>
            <a:off x="617696" y="3567232"/>
            <a:ext cx="6609278" cy="91440"/>
          </a:xfrm>
          <a:prstGeom prst="roundRect">
            <a:avLst>
              <a:gd name="adj" fmla="val 81064"/>
            </a:avLst>
          </a:prstGeom>
          <a:solidFill>
            <a:srgbClr val="A95B95"/>
          </a:solidFill>
          <a:ln/>
        </p:spPr>
        <p:txBody>
          <a:bodyPr/>
          <a:lstStyle/>
          <a:p>
            <a:endParaRPr lang="en-US"/>
          </a:p>
        </p:txBody>
      </p:sp>
      <p:sp>
        <p:nvSpPr>
          <p:cNvPr id="17" name="Shape 13"/>
          <p:cNvSpPr/>
          <p:nvPr/>
        </p:nvSpPr>
        <p:spPr>
          <a:xfrm>
            <a:off x="3657600" y="3325416"/>
            <a:ext cx="529352" cy="529352"/>
          </a:xfrm>
          <a:prstGeom prst="roundRect">
            <a:avLst>
              <a:gd name="adj" fmla="val 172740"/>
            </a:avLst>
          </a:prstGeom>
          <a:solidFill>
            <a:srgbClr val="A95B95"/>
          </a:solidFill>
          <a:ln/>
        </p:spPr>
        <p:txBody>
          <a:bodyPr/>
          <a:lstStyle/>
          <a:p>
            <a:endParaRPr lang="en-US"/>
          </a:p>
        </p:txBody>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6429" y="3484126"/>
            <a:ext cx="211693" cy="211693"/>
          </a:xfrm>
          <a:prstGeom prst="rect">
            <a:avLst/>
          </a:prstGeom>
        </p:spPr>
      </p:pic>
      <p:sp>
        <p:nvSpPr>
          <p:cNvPr id="19" name="Text 14"/>
          <p:cNvSpPr/>
          <p:nvPr/>
        </p:nvSpPr>
        <p:spPr>
          <a:xfrm>
            <a:off x="817007" y="4031218"/>
            <a:ext cx="2942868" cy="245031"/>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TOF 400C: Extended Accuracy</a:t>
            </a:r>
            <a:endParaRPr lang="en-US" sz="1500" dirty="0"/>
          </a:p>
        </p:txBody>
      </p:sp>
      <p:sp>
        <p:nvSpPr>
          <p:cNvPr id="20" name="Text 15"/>
          <p:cNvSpPr/>
          <p:nvPr/>
        </p:nvSpPr>
        <p:spPr>
          <a:xfrm>
            <a:off x="817007" y="4382095"/>
            <a:ext cx="6210657" cy="564594"/>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Offers an extended range of up to 4 meters with higher accuracy, suitable for more demanding environments.</a:t>
            </a:r>
            <a:endParaRPr lang="en-US" sz="1350" dirty="0"/>
          </a:p>
        </p:txBody>
      </p:sp>
      <p:sp>
        <p:nvSpPr>
          <p:cNvPr id="21" name="Shape 16"/>
          <p:cNvSpPr/>
          <p:nvPr/>
        </p:nvSpPr>
        <p:spPr>
          <a:xfrm>
            <a:off x="7403425" y="3590092"/>
            <a:ext cx="6609278" cy="1555909"/>
          </a:xfrm>
          <a:prstGeom prst="roundRect">
            <a:avLst>
              <a:gd name="adj" fmla="val 7052"/>
            </a:avLst>
          </a:prstGeom>
          <a:solidFill>
            <a:srgbClr val="0B0C23">
              <a:alpha val="95000"/>
            </a:srgbClr>
          </a:solidFill>
          <a:ln/>
        </p:spPr>
        <p:txBody>
          <a:bodyPr/>
          <a:lstStyle/>
          <a:p>
            <a:endParaRPr lang="en-US"/>
          </a:p>
        </p:txBody>
      </p:sp>
      <p:sp>
        <p:nvSpPr>
          <p:cNvPr id="22" name="Shape 17"/>
          <p:cNvSpPr/>
          <p:nvPr/>
        </p:nvSpPr>
        <p:spPr>
          <a:xfrm>
            <a:off x="7403425" y="3567232"/>
            <a:ext cx="6609278" cy="91440"/>
          </a:xfrm>
          <a:prstGeom prst="roundRect">
            <a:avLst>
              <a:gd name="adj" fmla="val 81064"/>
            </a:avLst>
          </a:prstGeom>
          <a:solidFill>
            <a:srgbClr val="A95B95"/>
          </a:solidFill>
          <a:ln/>
        </p:spPr>
        <p:txBody>
          <a:bodyPr/>
          <a:lstStyle/>
          <a:p>
            <a:endParaRPr lang="en-US"/>
          </a:p>
        </p:txBody>
      </p:sp>
      <p:sp>
        <p:nvSpPr>
          <p:cNvPr id="23" name="Shape 18"/>
          <p:cNvSpPr/>
          <p:nvPr/>
        </p:nvSpPr>
        <p:spPr>
          <a:xfrm>
            <a:off x="10443329" y="3325416"/>
            <a:ext cx="529352" cy="529352"/>
          </a:xfrm>
          <a:prstGeom prst="roundRect">
            <a:avLst>
              <a:gd name="adj" fmla="val 172740"/>
            </a:avLst>
          </a:prstGeom>
          <a:solidFill>
            <a:srgbClr val="A95B95"/>
          </a:solidFill>
          <a:ln/>
        </p:spPr>
        <p:txBody>
          <a:bodyPr/>
          <a:lstStyle/>
          <a:p>
            <a:endParaRPr lang="en-US"/>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02158" y="3484126"/>
            <a:ext cx="211693" cy="211693"/>
          </a:xfrm>
          <a:prstGeom prst="rect">
            <a:avLst/>
          </a:prstGeom>
        </p:spPr>
      </p:pic>
      <p:sp>
        <p:nvSpPr>
          <p:cNvPr id="25" name="Text 19"/>
          <p:cNvSpPr/>
          <p:nvPr/>
        </p:nvSpPr>
        <p:spPr>
          <a:xfrm>
            <a:off x="7602736" y="4031218"/>
            <a:ext cx="3032165" cy="245031"/>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Obstacle Detection &amp; Proximity</a:t>
            </a:r>
            <a:endParaRPr lang="en-US" sz="1500" dirty="0"/>
          </a:p>
        </p:txBody>
      </p:sp>
      <p:sp>
        <p:nvSpPr>
          <p:cNvPr id="26" name="Text 20"/>
          <p:cNvSpPr/>
          <p:nvPr/>
        </p:nvSpPr>
        <p:spPr>
          <a:xfrm>
            <a:off x="7602736" y="4382095"/>
            <a:ext cx="6210657" cy="564594"/>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These sensors are invaluable for obstacle avoidance in robots and precise proximity sensing in various automation tasks.</a:t>
            </a:r>
            <a:endParaRPr lang="en-US" sz="1350" dirty="0"/>
          </a:p>
        </p:txBody>
      </p:sp>
      <p:pic>
        <p:nvPicPr>
          <p:cNvPr id="27" name="Image 4" descr="preencoded.png"/>
          <p:cNvPicPr>
            <a:picLocks noChangeAspect="1"/>
          </p:cNvPicPr>
          <p:nvPr/>
        </p:nvPicPr>
        <p:blipFill>
          <a:blip r:embed="rId11"/>
          <a:stretch>
            <a:fillRect/>
          </a:stretch>
        </p:blipFill>
        <p:spPr>
          <a:xfrm>
            <a:off x="4147423" y="5459730"/>
            <a:ext cx="3097173" cy="2117765"/>
          </a:xfrm>
          <a:prstGeom prst="rect">
            <a:avLst/>
          </a:prstGeom>
        </p:spPr>
      </p:pic>
      <p:pic>
        <p:nvPicPr>
          <p:cNvPr id="28" name="Image 5" descr="preencoded.png"/>
          <p:cNvPicPr>
            <a:picLocks noChangeAspect="1"/>
          </p:cNvPicPr>
          <p:nvPr/>
        </p:nvPicPr>
        <p:blipFill>
          <a:blip r:embed="rId12"/>
          <a:stretch>
            <a:fillRect/>
          </a:stretch>
        </p:blipFill>
        <p:spPr>
          <a:xfrm>
            <a:off x="7385685" y="5459730"/>
            <a:ext cx="3097173" cy="2117765"/>
          </a:xfrm>
          <a:prstGeom prst="rect">
            <a:avLst/>
          </a:prstGeom>
        </p:spPr>
      </p:pic>
      <p:pic>
        <p:nvPicPr>
          <p:cNvPr id="29" name="Picture 28">
            <a:extLst>
              <a:ext uri="{FF2B5EF4-FFF2-40B4-BE49-F238E27FC236}">
                <a16:creationId xmlns:a16="http://schemas.microsoft.com/office/drawing/2014/main" id="{356DA5FE-4D9B-CA4C-E769-78BC91036A6E}"/>
              </a:ext>
            </a:extLst>
          </p:cNvPr>
          <p:cNvPicPr>
            <a:picLocks noChangeAspect="1"/>
          </p:cNvPicPr>
          <p:nvPr/>
        </p:nvPicPr>
        <p:blipFill>
          <a:blip r:embed="rId13"/>
          <a:stretch>
            <a:fillRect/>
          </a:stretch>
        </p:blipFill>
        <p:spPr>
          <a:xfrm>
            <a:off x="12751724" y="7723323"/>
            <a:ext cx="1862051" cy="4675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1504" y="472559"/>
            <a:ext cx="6250305" cy="477441"/>
          </a:xfrm>
          <a:prstGeom prst="rect">
            <a:avLst/>
          </a:prstGeom>
          <a:noFill/>
          <a:ln/>
        </p:spPr>
        <p:txBody>
          <a:bodyPr wrap="none" lIns="0" tIns="0" rIns="0" bIns="0" rtlCol="0" anchor="t"/>
          <a:lstStyle/>
          <a:p>
            <a:pPr marL="0" indent="0" algn="l">
              <a:lnSpc>
                <a:spcPts val="3750"/>
              </a:lnSpc>
              <a:buNone/>
            </a:pPr>
            <a:r>
              <a:rPr lang="en-US" sz="3000" dirty="0">
                <a:solidFill>
                  <a:srgbClr val="C6BFEE"/>
                </a:solidFill>
                <a:latin typeface="Prompt Medium" pitchFamily="34" charset="0"/>
                <a:ea typeface="Prompt Medium" pitchFamily="34" charset="-122"/>
                <a:cs typeface="Prompt Medium" pitchFamily="34" charset="-120"/>
              </a:rPr>
              <a:t>Mechanical &amp; Electrical Essentials</a:t>
            </a:r>
            <a:endParaRPr lang="en-US" sz="3000" dirty="0"/>
          </a:p>
        </p:txBody>
      </p:sp>
      <p:pic>
        <p:nvPicPr>
          <p:cNvPr id="3" name="Image 0" descr="preencoded.png"/>
          <p:cNvPicPr>
            <a:picLocks noChangeAspect="1"/>
          </p:cNvPicPr>
          <p:nvPr/>
        </p:nvPicPr>
        <p:blipFill>
          <a:blip r:embed="rId3"/>
          <a:stretch>
            <a:fillRect/>
          </a:stretch>
        </p:blipFill>
        <p:spPr>
          <a:xfrm>
            <a:off x="601504" y="1293733"/>
            <a:ext cx="3195757" cy="1975009"/>
          </a:xfrm>
          <a:prstGeom prst="rect">
            <a:avLst/>
          </a:prstGeom>
        </p:spPr>
      </p:pic>
      <p:sp>
        <p:nvSpPr>
          <p:cNvPr id="4" name="Text 1"/>
          <p:cNvSpPr/>
          <p:nvPr/>
        </p:nvSpPr>
        <p:spPr>
          <a:xfrm>
            <a:off x="601504" y="3440549"/>
            <a:ext cx="1909643"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Metal Gear Set</a:t>
            </a:r>
            <a:endParaRPr lang="en-US" sz="1500" dirty="0"/>
          </a:p>
        </p:txBody>
      </p:sp>
      <p:sp>
        <p:nvSpPr>
          <p:cNvPr id="5" name="Text 2"/>
          <p:cNvSpPr/>
          <p:nvPr/>
        </p:nvSpPr>
        <p:spPr>
          <a:xfrm>
            <a:off x="601504" y="3782378"/>
            <a:ext cx="3195757" cy="8251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Ensures robust and reliable mechanical power transmission, critical for motor systems and moving parts.</a:t>
            </a:r>
            <a:endParaRPr lang="en-US" sz="1350" dirty="0"/>
          </a:p>
        </p:txBody>
      </p:sp>
      <p:pic>
        <p:nvPicPr>
          <p:cNvPr id="6" name="Image 1" descr="preencoded.png"/>
          <p:cNvPicPr>
            <a:picLocks noChangeAspect="1"/>
          </p:cNvPicPr>
          <p:nvPr/>
        </p:nvPicPr>
        <p:blipFill>
          <a:blip r:embed="rId4"/>
          <a:stretch>
            <a:fillRect/>
          </a:stretch>
        </p:blipFill>
        <p:spPr>
          <a:xfrm>
            <a:off x="4012049" y="1293733"/>
            <a:ext cx="3195757" cy="1975009"/>
          </a:xfrm>
          <a:prstGeom prst="rect">
            <a:avLst/>
          </a:prstGeom>
        </p:spPr>
      </p:pic>
      <p:sp>
        <p:nvSpPr>
          <p:cNvPr id="7" name="Text 3"/>
          <p:cNvSpPr/>
          <p:nvPr/>
        </p:nvSpPr>
        <p:spPr>
          <a:xfrm>
            <a:off x="4012049" y="3440549"/>
            <a:ext cx="1909643"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M3 &amp; M4 Screws</a:t>
            </a:r>
            <a:endParaRPr lang="en-US" sz="1500" dirty="0"/>
          </a:p>
        </p:txBody>
      </p:sp>
      <p:sp>
        <p:nvSpPr>
          <p:cNvPr id="8" name="Text 4"/>
          <p:cNvSpPr/>
          <p:nvPr/>
        </p:nvSpPr>
        <p:spPr>
          <a:xfrm>
            <a:off x="4012049" y="3782378"/>
            <a:ext cx="3195757" cy="8251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Standard fasteners for secure assembly, mounting components, and constructing durable frames.</a:t>
            </a:r>
            <a:endParaRPr lang="en-US" sz="1350" dirty="0"/>
          </a:p>
        </p:txBody>
      </p:sp>
      <p:pic>
        <p:nvPicPr>
          <p:cNvPr id="9" name="Image 2" descr="preencoded.png"/>
          <p:cNvPicPr>
            <a:picLocks noChangeAspect="1"/>
          </p:cNvPicPr>
          <p:nvPr/>
        </p:nvPicPr>
        <p:blipFill>
          <a:blip r:embed="rId5"/>
          <a:stretch>
            <a:fillRect/>
          </a:stretch>
        </p:blipFill>
        <p:spPr>
          <a:xfrm>
            <a:off x="7422594" y="1293733"/>
            <a:ext cx="3195757" cy="1975009"/>
          </a:xfrm>
          <a:prstGeom prst="rect">
            <a:avLst/>
          </a:prstGeom>
        </p:spPr>
      </p:pic>
      <p:sp>
        <p:nvSpPr>
          <p:cNvPr id="10" name="Text 5"/>
          <p:cNvSpPr/>
          <p:nvPr/>
        </p:nvSpPr>
        <p:spPr>
          <a:xfrm>
            <a:off x="7422594" y="3440549"/>
            <a:ext cx="1909643"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AUG 22 Wires</a:t>
            </a:r>
            <a:endParaRPr lang="en-US" sz="1500" dirty="0"/>
          </a:p>
        </p:txBody>
      </p:sp>
      <p:sp>
        <p:nvSpPr>
          <p:cNvPr id="11" name="Text 6"/>
          <p:cNvSpPr/>
          <p:nvPr/>
        </p:nvSpPr>
        <p:spPr>
          <a:xfrm>
            <a:off x="7422594" y="3782378"/>
            <a:ext cx="3195757" cy="8251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Provides reliable electrical connections for power and data, crucial for interconnecting components.</a:t>
            </a:r>
            <a:endParaRPr lang="en-US" sz="1350" dirty="0"/>
          </a:p>
        </p:txBody>
      </p:sp>
      <p:pic>
        <p:nvPicPr>
          <p:cNvPr id="12" name="Image 3" descr="preencoded.png"/>
          <p:cNvPicPr>
            <a:picLocks noChangeAspect="1"/>
          </p:cNvPicPr>
          <p:nvPr/>
        </p:nvPicPr>
        <p:blipFill>
          <a:blip r:embed="rId6"/>
          <a:stretch>
            <a:fillRect/>
          </a:stretch>
        </p:blipFill>
        <p:spPr>
          <a:xfrm>
            <a:off x="10833140" y="1293733"/>
            <a:ext cx="3195757" cy="1975009"/>
          </a:xfrm>
          <a:prstGeom prst="rect">
            <a:avLst/>
          </a:prstGeom>
        </p:spPr>
      </p:pic>
      <p:sp>
        <p:nvSpPr>
          <p:cNvPr id="13" name="Text 7"/>
          <p:cNvSpPr/>
          <p:nvPr/>
        </p:nvSpPr>
        <p:spPr>
          <a:xfrm>
            <a:off x="10833140" y="3440549"/>
            <a:ext cx="1909643"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XH Connectors</a:t>
            </a:r>
            <a:endParaRPr lang="en-US" sz="1500" dirty="0"/>
          </a:p>
        </p:txBody>
      </p:sp>
      <p:sp>
        <p:nvSpPr>
          <p:cNvPr id="14" name="Text 8"/>
          <p:cNvSpPr/>
          <p:nvPr/>
        </p:nvSpPr>
        <p:spPr>
          <a:xfrm>
            <a:off x="10833140" y="3782378"/>
            <a:ext cx="3195757" cy="8251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Offers secure and convenient plug-in connections for modularity and ease of assembly/disassembly.</a:t>
            </a:r>
            <a:endParaRPr lang="en-US" sz="1350" dirty="0"/>
          </a:p>
        </p:txBody>
      </p:sp>
      <p:pic>
        <p:nvPicPr>
          <p:cNvPr id="15" name="Image 4" descr="preencoded.png"/>
          <p:cNvPicPr>
            <a:picLocks noChangeAspect="1"/>
          </p:cNvPicPr>
          <p:nvPr/>
        </p:nvPicPr>
        <p:blipFill>
          <a:blip r:embed="rId7"/>
          <a:stretch>
            <a:fillRect/>
          </a:stretch>
        </p:blipFill>
        <p:spPr>
          <a:xfrm>
            <a:off x="601504" y="4951214"/>
            <a:ext cx="3195757" cy="1975009"/>
          </a:xfrm>
          <a:prstGeom prst="rect">
            <a:avLst/>
          </a:prstGeom>
        </p:spPr>
      </p:pic>
      <p:sp>
        <p:nvSpPr>
          <p:cNvPr id="16" name="Text 9"/>
          <p:cNvSpPr/>
          <p:nvPr/>
        </p:nvSpPr>
        <p:spPr>
          <a:xfrm>
            <a:off x="601504" y="7098030"/>
            <a:ext cx="1909643" cy="238720"/>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4.3” OLED Display</a:t>
            </a:r>
            <a:endParaRPr lang="en-US" sz="1500" dirty="0"/>
          </a:p>
        </p:txBody>
      </p:sp>
      <p:sp>
        <p:nvSpPr>
          <p:cNvPr id="17" name="Text 10"/>
          <p:cNvSpPr/>
          <p:nvPr/>
        </p:nvSpPr>
        <p:spPr>
          <a:xfrm>
            <a:off x="601504" y="7439858"/>
            <a:ext cx="3195757" cy="825103"/>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A high-contrast, low-power screen ideal for user interfaces, displaying data, and interactive control panels.</a:t>
            </a:r>
            <a:endParaRPr lang="en-US" sz="1350" dirty="0"/>
          </a:p>
        </p:txBody>
      </p:sp>
      <p:pic>
        <p:nvPicPr>
          <p:cNvPr id="18" name="Picture 17">
            <a:extLst>
              <a:ext uri="{FF2B5EF4-FFF2-40B4-BE49-F238E27FC236}">
                <a16:creationId xmlns:a16="http://schemas.microsoft.com/office/drawing/2014/main" id="{55E8F59B-C833-7536-F229-984459038C9D}"/>
              </a:ext>
            </a:extLst>
          </p:cNvPr>
          <p:cNvPicPr>
            <a:picLocks noChangeAspect="1"/>
          </p:cNvPicPr>
          <p:nvPr/>
        </p:nvPicPr>
        <p:blipFill>
          <a:blip r:embed="rId8"/>
          <a:stretch>
            <a:fillRect/>
          </a:stretch>
        </p:blipFill>
        <p:spPr>
          <a:xfrm>
            <a:off x="12768349" y="7756573"/>
            <a:ext cx="1862051" cy="4675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1002</Words>
  <Application>Microsoft Office PowerPoint</Application>
  <PresentationFormat>Custom</PresentationFormat>
  <Paragraphs>92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Mukta Light</vt:lpstr>
      <vt:lpstr>Arial</vt:lpstr>
      <vt:lpstr>Prompt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Osama Osama</dc:creator>
  <cp:lastModifiedBy>Osama Osama</cp:lastModifiedBy>
  <cp:revision>3</cp:revision>
  <dcterms:created xsi:type="dcterms:W3CDTF">2025-12-18T12:26:17Z</dcterms:created>
  <dcterms:modified xsi:type="dcterms:W3CDTF">2025-12-18T12:34:04Z</dcterms:modified>
</cp:coreProperties>
</file>